
<file path=[Content_Types].xml><?xml version="1.0" encoding="utf-8"?>
<Types xmlns="http://schemas.openxmlformats.org/package/2006/content-types">
  <Default Extension="png" ContentType="image/png"/>
  <Default Extension="bin" ContentType="image/jpe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1"/>
  </p:notesMasterIdLst>
  <p:sldIdLst>
    <p:sldId id="859" r:id="rId2"/>
    <p:sldId id="1239" r:id="rId3"/>
    <p:sldId id="1258" r:id="rId4"/>
    <p:sldId id="1280" r:id="rId5"/>
    <p:sldId id="1283" r:id="rId6"/>
    <p:sldId id="1284" r:id="rId7"/>
    <p:sldId id="1281" r:id="rId8"/>
    <p:sldId id="1282" r:id="rId9"/>
    <p:sldId id="1266" r:id="rId10"/>
    <p:sldId id="1285" r:id="rId11"/>
    <p:sldId id="1286" r:id="rId12"/>
    <p:sldId id="1247" r:id="rId13"/>
    <p:sldId id="1287" r:id="rId14"/>
    <p:sldId id="1288" r:id="rId15"/>
    <p:sldId id="1289" r:id="rId16"/>
    <p:sldId id="1290" r:id="rId17"/>
    <p:sldId id="1269" r:id="rId18"/>
    <p:sldId id="1291" r:id="rId19"/>
    <p:sldId id="1292" r:id="rId20"/>
    <p:sldId id="1293" r:id="rId21"/>
    <p:sldId id="1270" r:id="rId22"/>
    <p:sldId id="1271" r:id="rId23"/>
    <p:sldId id="1294" r:id="rId24"/>
    <p:sldId id="1295" r:id="rId25"/>
    <p:sldId id="1296" r:id="rId26"/>
    <p:sldId id="1297" r:id="rId27"/>
    <p:sldId id="1298" r:id="rId28"/>
    <p:sldId id="1300" r:id="rId29"/>
    <p:sldId id="1301" r:id="rId30"/>
    <p:sldId id="1250" r:id="rId31"/>
    <p:sldId id="1302" r:id="rId32"/>
    <p:sldId id="1308" r:id="rId33"/>
    <p:sldId id="1303" r:id="rId34"/>
    <p:sldId id="1314" r:id="rId35"/>
    <p:sldId id="1304" r:id="rId36"/>
    <p:sldId id="1305" r:id="rId37"/>
    <p:sldId id="1306" r:id="rId38"/>
    <p:sldId id="1312" r:id="rId39"/>
    <p:sldId id="1313" r:id="rId4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p:cViewPr varScale="1">
        <p:scale>
          <a:sx n="111" d="100"/>
          <a:sy n="111" d="100"/>
        </p:scale>
        <p:origin x="7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高中化学 选择性必修</a:t>
            </a:r>
            <a:r>
              <a:rPr lang="en-US" altLang="zh-CN" sz="2000" baseline="0" smtClean="0">
                <a:solidFill>
                  <a:prstClr val="black"/>
                </a:solidFill>
                <a:latin typeface="楷体" panose="02010609060101010101" pitchFamily="49" charset="-122"/>
                <a:ea typeface="楷体" panose="02010609060101010101" pitchFamily="49" charset="-122"/>
              </a:rPr>
              <a:t>3</a:t>
            </a:r>
            <a:r>
              <a:rPr lang="zh-CN" altLang="en-US" sz="2000" baseline="0" smtClean="0">
                <a:solidFill>
                  <a:prstClr val="black"/>
                </a:solidFill>
                <a:latin typeface="楷体" panose="02010609060101010101" pitchFamily="49" charset="-122"/>
                <a:ea typeface="楷体" panose="02010609060101010101" pitchFamily="49" charset="-122"/>
              </a:rPr>
              <a:t> 有机化学基础 </a:t>
            </a:r>
            <a:r>
              <a:rPr lang="en-US" altLang="zh-CN" sz="2000" baseline="0"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bin"/><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bin"/><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1.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30.png"/><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xml"/><Relationship Id="rId4" Type="http://schemas.openxmlformats.org/officeDocument/2006/relationships/image" Target="../media/image53.png"/></Relationships>
</file>

<file path=ppt/slides/_rels/slide2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jpeg"/><Relationship Id="rId1" Type="http://schemas.openxmlformats.org/officeDocument/2006/relationships/slideLayout" Target="../slideLayouts/slideLayout1.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bin"/><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59.bin"/><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66.bin"/><Relationship Id="rId2" Type="http://schemas.openxmlformats.org/officeDocument/2006/relationships/image" Target="../media/image31.bin"/><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image" Target="../media/image68.png"/><Relationship Id="rId1" Type="http://schemas.openxmlformats.org/officeDocument/2006/relationships/slideLayout" Target="../slideLayouts/slideLayout1.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66.bin"/><Relationship Id="rId2" Type="http://schemas.openxmlformats.org/officeDocument/2006/relationships/image" Target="../media/image31.bin"/><Relationship Id="rId1" Type="http://schemas.openxmlformats.org/officeDocument/2006/relationships/slideLayout" Target="../slideLayouts/slideLayout1.xml"/><Relationship Id="rId4" Type="http://schemas.openxmlformats.org/officeDocument/2006/relationships/image" Target="../media/image77.png"/></Relationships>
</file>

<file path=ppt/slides/_rels/slide3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jpeg"/><Relationship Id="rId1" Type="http://schemas.openxmlformats.org/officeDocument/2006/relationships/slideLayout" Target="../slideLayouts/slideLayout1.xml"/><Relationship Id="rId4" Type="http://schemas.openxmlformats.org/officeDocument/2006/relationships/image" Target="../media/image80.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2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有机物的结构与分类</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mn-lt"/>
                <a:ea typeface="微软雅黑" panose="020B0503020204020204" pitchFamily="34" charset="-122"/>
                <a:cs typeface="微软雅黑" panose="020B0503020204020204" pitchFamily="34" charset="-122"/>
              </a:rPr>
              <a:t>第二单元　有机化合物的分类和命名</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997424"/>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系统命名法</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选母体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。选择包含碳原子数最多的碳链作为主链，将支链视为氢原子，所得烷烃即为母体。在系统命名法中，直链烷烃采用天干或中文数字直接命名为某烷。</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编序号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。以靠近支链的一端为起点，将主链中的碳原子用阿拉伯数字编号，以确定支链的位置。如下面的烷烃中应选择从左向右的顺序给碳链编号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350790" y="3743544"/>
            <a:ext cx="7120492" cy="2068163"/>
          </a:xfrm>
          <a:prstGeom prst="rect">
            <a:avLst/>
          </a:prstGeom>
        </p:spPr>
      </p:pic>
    </p:spTree>
    <p:extLst>
      <p:ext uri="{BB962C8B-B14F-4D97-AF65-F5344CB8AC3E}">
        <p14:creationId xmlns:p14="http://schemas.microsoft.com/office/powerpoint/2010/main" val="14766016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写名称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。在写名称时，需要使用短横线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、逗号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等符号把支链的位置、支链的名称以及母体的名称等联系在一起。阿拉伯数字与中文文字之间用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隔开。当具有几个相同的支链时，则将这些支链合并表示，在支链名称前加上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等表示支链的个数；表示支链位置的阿拉伯数字之间则用逗号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间隔开。如果有机化合物具有多种支链，则要按照命名原则所规定的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次序规则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，按取代基大小顺序先后列出支链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768286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20004" y="657506"/>
            <a:ext cx="6902550" cy="774178"/>
          </a:xfrm>
          <a:prstGeom prst="rect">
            <a:avLst/>
          </a:prstGeom>
        </p:spPr>
      </p:pic>
      <p:pic>
        <p:nvPicPr>
          <p:cNvPr id="7" name="图片 6" descr="YTImage要点1.eps&amp;17&amp;1-1$"/>
          <p:cNvPicPr/>
          <p:nvPr/>
        </p:nvPicPr>
        <p:blipFill>
          <a:blip r:embed="rId3" cstate="print">
            <a:extLst>
              <a:ext uri="{28A0092B-C50C-407E-A947-70E740481C1C}">
                <a14:useLocalDpi xmlns:a14="http://schemas.microsoft.com/office/drawing/2010/main" val="0"/>
              </a:ext>
            </a:extLst>
          </a:blip>
          <a:stretch>
            <a:fillRect/>
          </a:stretch>
        </p:blipFill>
        <p:spPr>
          <a:xfrm>
            <a:off x="360854" y="1484784"/>
            <a:ext cx="1120140" cy="393065"/>
          </a:xfrm>
          <a:prstGeom prst="rect">
            <a:avLst/>
          </a:prstGeom>
        </p:spPr>
      </p:pic>
      <p:sp>
        <p:nvSpPr>
          <p:cNvPr id="2" name="内容占位符 1"/>
          <p:cNvSpPr>
            <a:spLocks noGrp="1"/>
          </p:cNvSpPr>
          <p:nvPr>
            <p:ph idx="1"/>
          </p:nvPr>
        </p:nvSpPr>
        <p:spPr>
          <a:xfrm>
            <a:off x="360854" y="1340768"/>
            <a:ext cx="11485848" cy="576248"/>
          </a:xfrm>
        </p:spPr>
        <p:txBody>
          <a:bodyPr/>
          <a:lstStyle/>
          <a:p>
            <a:pPr hangingPunct="0">
              <a:spcAft>
                <a:spcPts val="800"/>
              </a:spcAft>
              <a:tabLst>
                <a:tab pos="5671185" algn="l"/>
              </a:tabLst>
            </a:pPr>
            <a:r>
              <a:rPr lang="en-US" altLang="zh-CN" b="1" smtClean="0">
                <a:solidFill>
                  <a:srgbClr val="1EB26A"/>
                </a:solidFill>
                <a:latin typeface="黑体" panose="02010609060101010101" pitchFamily="49" charset="-122"/>
                <a:ea typeface="黑体" panose="02010609060101010101" pitchFamily="49" charset="-122"/>
                <a:cs typeface="Times New Roman" panose="02020603050405020304" pitchFamily="18" charset="0"/>
              </a:rPr>
              <a:t>        “</a:t>
            </a:r>
            <a:r>
              <a:rPr lang="en-US" altLang="zh-CN" b="1">
                <a:solidFill>
                  <a:srgbClr val="1EB26A"/>
                </a:solidFill>
                <a:latin typeface="黑体" panose="02010609060101010101" pitchFamily="49" charset="-122"/>
                <a:ea typeface="黑体" panose="02010609060101010101" pitchFamily="49" charset="-122"/>
                <a:cs typeface="Times New Roman" panose="02020603050405020304" pitchFamily="18" charset="0"/>
              </a:rPr>
              <a:t>四同”</a:t>
            </a:r>
            <a:r>
              <a:rPr lang="en-US" altLang="zh-CN" b="1" smtClean="0">
                <a:solidFill>
                  <a:srgbClr val="1EB26A"/>
                </a:solidFill>
                <a:latin typeface="黑体" panose="02010609060101010101" pitchFamily="49" charset="-122"/>
                <a:ea typeface="黑体" panose="02010609060101010101" pitchFamily="49" charset="-122"/>
                <a:cs typeface="Times New Roman" panose="02020603050405020304" pitchFamily="18" charset="0"/>
              </a:rPr>
              <a:t>比较</a:t>
            </a:r>
            <a:endParaRPr lang="zh-CN" altLang="en-US"/>
          </a:p>
        </p:txBody>
      </p:sp>
      <p:graphicFrame>
        <p:nvGraphicFramePr>
          <p:cNvPr id="4" name="表格 3"/>
          <p:cNvGraphicFramePr>
            <a:graphicFrameLocks noGrp="1"/>
          </p:cNvGraphicFramePr>
          <p:nvPr>
            <p:extLst>
              <p:ext uri="{D42A27DB-BD31-4B8C-83A1-F6EECF244321}">
                <p14:modId xmlns:p14="http://schemas.microsoft.com/office/powerpoint/2010/main" val="2453588221"/>
              </p:ext>
            </p:extLst>
          </p:nvPr>
        </p:nvGraphicFramePr>
        <p:xfrm>
          <a:off x="394775" y="2050813"/>
          <a:ext cx="11317054" cy="2743200"/>
        </p:xfrm>
        <a:graphic>
          <a:graphicData uri="http://schemas.openxmlformats.org/drawingml/2006/table">
            <a:tbl>
              <a:tblPr firstRow="1" firstCol="1" bandRow="1"/>
              <a:tblGrid>
                <a:gridCol w="1307943">
                  <a:extLst>
                    <a:ext uri="{9D8B030D-6E8A-4147-A177-3AD203B41FA5}">
                      <a16:colId xmlns:a16="http://schemas.microsoft.com/office/drawing/2014/main" val="746905185"/>
                    </a:ext>
                  </a:extLst>
                </a:gridCol>
                <a:gridCol w="1728192">
                  <a:extLst>
                    <a:ext uri="{9D8B030D-6E8A-4147-A177-3AD203B41FA5}">
                      <a16:colId xmlns:a16="http://schemas.microsoft.com/office/drawing/2014/main" val="4156768179"/>
                    </a:ext>
                  </a:extLst>
                </a:gridCol>
                <a:gridCol w="2088232">
                  <a:extLst>
                    <a:ext uri="{9D8B030D-6E8A-4147-A177-3AD203B41FA5}">
                      <a16:colId xmlns:a16="http://schemas.microsoft.com/office/drawing/2014/main" val="107475652"/>
                    </a:ext>
                  </a:extLst>
                </a:gridCol>
                <a:gridCol w="2376264">
                  <a:extLst>
                    <a:ext uri="{9D8B030D-6E8A-4147-A177-3AD203B41FA5}">
                      <a16:colId xmlns:a16="http://schemas.microsoft.com/office/drawing/2014/main" val="1501880597"/>
                    </a:ext>
                  </a:extLst>
                </a:gridCol>
                <a:gridCol w="3816423">
                  <a:extLst>
                    <a:ext uri="{9D8B030D-6E8A-4147-A177-3AD203B41FA5}">
                      <a16:colId xmlns:a16="http://schemas.microsoft.com/office/drawing/2014/main" val="405749258"/>
                    </a:ext>
                  </a:extLst>
                </a:gridCol>
              </a:tblGrid>
              <a:tr h="240325">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项目</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同素异形体</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同位素</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同系物</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同分异构体</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936554167"/>
                  </a:ext>
                </a:extLst>
              </a:tr>
              <a:tr h="498503">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相同点</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元素相同</a:t>
                      </a:r>
                      <a:endParaRPr lang="zh-CN" sz="2400">
                        <a:effectLst/>
                        <a:latin typeface="+mn-lt"/>
                        <a:ea typeface="仿宋"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mn-lt"/>
                          <a:ea typeface="仿宋" panose="02010609060101010101" pitchFamily="49" charset="-122"/>
                          <a:cs typeface="Times New Roman" panose="02020603050405020304" pitchFamily="18" charset="0"/>
                        </a:rPr>
                        <a:t>质子数相同</a:t>
                      </a:r>
                      <a:endParaRPr lang="zh-CN" sz="2400">
                        <a:effectLst/>
                        <a:latin typeface="+mn-lt"/>
                        <a:ea typeface="仿宋"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mn-lt"/>
                          <a:ea typeface="仿宋" panose="02010609060101010101" pitchFamily="49" charset="-122"/>
                          <a:cs typeface="Times New Roman" panose="02020603050405020304" pitchFamily="18" charset="0"/>
                        </a:rPr>
                        <a:t>官能团相同</a:t>
                      </a:r>
                      <a:endParaRPr lang="zh-CN" sz="2400">
                        <a:effectLst/>
                        <a:latin typeface="+mn-lt"/>
                        <a:ea typeface="仿宋"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分子式相同</a:t>
                      </a:r>
                      <a:endParaRPr lang="zh-CN" sz="2400">
                        <a:effectLst/>
                        <a:latin typeface="+mn-lt"/>
                        <a:ea typeface="仿宋"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46806209"/>
                  </a:ext>
                </a:extLst>
              </a:tr>
              <a:tr h="525154">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不同点</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性质不同</a:t>
                      </a:r>
                      <a:endParaRPr lang="zh-CN" sz="2400">
                        <a:effectLst/>
                        <a:latin typeface="+mn-lt"/>
                        <a:ea typeface="仿宋"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mn-lt"/>
                          <a:ea typeface="仿宋" panose="02010609060101010101" pitchFamily="49" charset="-122"/>
                          <a:cs typeface="Times New Roman" panose="02020603050405020304" pitchFamily="18" charset="0"/>
                        </a:rPr>
                        <a:t>中子数不同</a:t>
                      </a:r>
                      <a:endParaRPr lang="zh-CN" sz="2400">
                        <a:effectLst/>
                        <a:latin typeface="+mn-lt"/>
                        <a:ea typeface="仿宋"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相差</a:t>
                      </a:r>
                      <a:r>
                        <a:rPr lang="en-US" sz="2400" b="1" i="1" smtClean="0">
                          <a:solidFill>
                            <a:srgbClr val="000000"/>
                          </a:solidFill>
                          <a:effectLst/>
                          <a:latin typeface="+mn-lt"/>
                          <a:ea typeface="仿宋" panose="02010609060101010101" pitchFamily="49" charset="-122"/>
                          <a:cs typeface="Times New Roman" panose="02020603050405020304" pitchFamily="18" charset="0"/>
                        </a:rPr>
                        <a:t>n</a:t>
                      </a:r>
                      <a:r>
                        <a:rPr lang="en-US" sz="2400" b="1" smtClean="0">
                          <a:solidFill>
                            <a:srgbClr val="000000"/>
                          </a:solidFill>
                          <a:effectLst/>
                          <a:latin typeface="+mn-ea"/>
                          <a:ea typeface="+mn-ea"/>
                          <a:cs typeface="Times New Roman" panose="02020603050405020304" pitchFamily="18" charset="0"/>
                        </a:rPr>
                        <a:t>“</a:t>
                      </a:r>
                      <a:r>
                        <a:rPr lang="en-US" sz="2400" b="1" smtClean="0">
                          <a:solidFill>
                            <a:srgbClr val="000000"/>
                          </a:solidFill>
                          <a:effectLst/>
                          <a:latin typeface="+mn-lt"/>
                          <a:ea typeface="仿宋" panose="02010609060101010101" pitchFamily="49" charset="-122"/>
                          <a:cs typeface="Times New Roman" panose="02020603050405020304" pitchFamily="18" charset="0"/>
                        </a:rPr>
                        <a:t>CH</a:t>
                      </a:r>
                      <a:r>
                        <a:rPr lang="en-US" sz="2400" b="1" baseline="-25000" smtClean="0">
                          <a:solidFill>
                            <a:srgbClr val="000000"/>
                          </a:solidFill>
                          <a:effectLst/>
                          <a:latin typeface="+mn-lt"/>
                          <a:ea typeface="仿宋" panose="02010609060101010101" pitchFamily="49" charset="-122"/>
                          <a:cs typeface="Times New Roman" panose="02020603050405020304" pitchFamily="18" charset="0"/>
                        </a:rPr>
                        <a:t>2</a:t>
                      </a:r>
                      <a:r>
                        <a:rPr lang="en-US" sz="2400" b="1">
                          <a:solidFill>
                            <a:srgbClr val="000000"/>
                          </a:solidFill>
                          <a:effectLst/>
                          <a:latin typeface="+mn-ea"/>
                          <a:ea typeface="+mn-ea"/>
                          <a:cs typeface="Times New Roman" panose="02020603050405020304" pitchFamily="18" charset="0"/>
                        </a:rPr>
                        <a:t>”</a:t>
                      </a:r>
                      <a:endParaRPr lang="zh-CN" sz="2400">
                        <a:effectLst/>
                        <a:latin typeface="+mn-ea"/>
                        <a:ea typeface="+mn-ea"/>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结构不同</a:t>
                      </a:r>
                      <a:endParaRPr lang="zh-CN" sz="2400">
                        <a:effectLst/>
                        <a:latin typeface="+mn-lt"/>
                        <a:ea typeface="仿宋"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91994545"/>
                  </a:ext>
                </a:extLst>
              </a:tr>
              <a:tr h="525154">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对象</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单质</a:t>
                      </a:r>
                      <a:endParaRPr lang="zh-CN" sz="2400">
                        <a:effectLst/>
                        <a:latin typeface="+mn-lt"/>
                        <a:ea typeface="仿宋"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核素</a:t>
                      </a:r>
                      <a:endParaRPr lang="zh-CN" sz="2400">
                        <a:effectLst/>
                        <a:latin typeface="+mn-lt"/>
                        <a:ea typeface="仿宋"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有机物</a:t>
                      </a:r>
                      <a:endParaRPr lang="zh-CN" sz="2400">
                        <a:effectLst/>
                        <a:latin typeface="+mn-lt"/>
                        <a:ea typeface="仿宋"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mn-lt"/>
                          <a:ea typeface="仿宋" panose="02010609060101010101" pitchFamily="49" charset="-122"/>
                          <a:cs typeface="Times New Roman" panose="02020603050405020304" pitchFamily="18" charset="0"/>
                        </a:rPr>
                        <a:t>有机物或无机物</a:t>
                      </a:r>
                      <a:endParaRPr lang="zh-CN" sz="2400">
                        <a:effectLst/>
                        <a:latin typeface="+mn-lt"/>
                        <a:ea typeface="仿宋"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23779299"/>
                  </a:ext>
                </a:extLst>
              </a:tr>
              <a:tr h="525154">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实例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O</a:t>
                      </a:r>
                      <a:r>
                        <a:rPr lang="en-US" sz="2400" b="1" baseline="-25000">
                          <a:solidFill>
                            <a:srgbClr val="000000"/>
                          </a:solidFill>
                          <a:effectLst/>
                          <a:latin typeface="+mn-lt"/>
                          <a:ea typeface="仿宋" panose="02010609060101010101" pitchFamily="49" charset="-122"/>
                          <a:cs typeface="Times New Roman" panose="02020603050405020304" pitchFamily="18" charset="0"/>
                        </a:rPr>
                        <a:t>3</a:t>
                      </a:r>
                      <a:r>
                        <a:rPr lang="en-US" sz="2400" b="1">
                          <a:solidFill>
                            <a:srgbClr val="000000"/>
                          </a:solidFill>
                          <a:effectLst/>
                          <a:latin typeface="+mn-lt"/>
                          <a:ea typeface="仿宋" panose="02010609060101010101" pitchFamily="49" charset="-122"/>
                          <a:cs typeface="Times New Roman" panose="02020603050405020304" pitchFamily="18" charset="0"/>
                        </a:rPr>
                        <a:t>与O</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endParaRPr lang="zh-CN" sz="2400">
                        <a:effectLst/>
                        <a:latin typeface="+mn-lt"/>
                        <a:ea typeface="仿宋"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H、D、T</a:t>
                      </a:r>
                      <a:endParaRPr lang="zh-CN" sz="2400">
                        <a:effectLst/>
                        <a:latin typeface="+mn-lt"/>
                        <a:ea typeface="仿宋"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mn-lt"/>
                          <a:ea typeface="仿宋" panose="02010609060101010101" pitchFamily="49" charset="-122"/>
                          <a:cs typeface="Times New Roman" panose="02020603050405020304" pitchFamily="18" charset="0"/>
                        </a:rPr>
                        <a:t>甲烷与丙烷</a:t>
                      </a:r>
                      <a:endParaRPr lang="zh-CN" sz="2400">
                        <a:effectLst/>
                        <a:latin typeface="+mn-lt"/>
                        <a:ea typeface="仿宋"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乙醇与甲醚</a:t>
                      </a:r>
                      <a:r>
                        <a:rPr lang="en-US" sz="2400" b="1" smtClean="0">
                          <a:solidFill>
                            <a:srgbClr val="000000"/>
                          </a:solidFill>
                          <a:effectLst/>
                          <a:latin typeface="+mn-lt"/>
                          <a:ea typeface="仿宋" panose="02010609060101010101" pitchFamily="49" charset="-122"/>
                          <a:cs typeface="Times New Roman" panose="02020603050405020304" pitchFamily="18" charset="0"/>
                        </a:rPr>
                        <a:t>、雷酸与异氰酸</a:t>
                      </a:r>
                      <a:endParaRPr lang="zh-CN" sz="2400">
                        <a:effectLst/>
                        <a:latin typeface="+mn-lt"/>
                        <a:ea typeface="仿宋" panose="02010609060101010101" pitchFamily="49" charset="-122"/>
                        <a:cs typeface="Times New Roman" panose="02020603050405020304" pitchFamily="18" charset="0"/>
                      </a:endParaRPr>
                    </a:p>
                  </a:txBody>
                  <a:tcPr marL="58080" marR="580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1503665"/>
                  </a:ext>
                </a:extLst>
              </a:tr>
            </a:tbl>
          </a:graphicData>
        </a:graphic>
      </p:graphicFrame>
    </p:spTree>
    <p:extLst>
      <p:ext uri="{BB962C8B-B14F-4D97-AF65-F5344CB8AC3E}">
        <p14:creationId xmlns:p14="http://schemas.microsoft.com/office/powerpoint/2010/main" val="19126167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YTImage24典例1.eps&amp;19&amp;1-1$"/>
          <p:cNvPicPr/>
          <p:nvPr/>
        </p:nvPicPr>
        <p:blipFill>
          <a:blip r:embed="rId2" cstate="print">
            <a:extLst>
              <a:ext uri="{28A0092B-C50C-407E-A947-70E740481C1C}">
                <a14:useLocalDpi xmlns:a14="http://schemas.microsoft.com/office/drawing/2010/main" val="0"/>
              </a:ext>
            </a:extLst>
          </a:blip>
          <a:stretch>
            <a:fillRect/>
          </a:stretch>
        </p:blipFill>
        <p:spPr>
          <a:xfrm>
            <a:off x="393913" y="836712"/>
            <a:ext cx="1286510" cy="414655"/>
          </a:xfrm>
          <a:prstGeom prst="rect">
            <a:avLst/>
          </a:prstGeom>
        </p:spPr>
      </p:pic>
      <p:sp>
        <p:nvSpPr>
          <p:cNvPr id="2" name="内容占位符 1"/>
          <p:cNvSpPr>
            <a:spLocks noGrp="1"/>
          </p:cNvSpPr>
          <p:nvPr>
            <p:ph idx="1"/>
          </p:nvPr>
        </p:nvSpPr>
        <p:spPr>
          <a:xfrm>
            <a:off x="360854" y="692696"/>
            <a:ext cx="11485848" cy="5139869"/>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四川省广安友谊中学高二期中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）下列物质一定互为同系物的是（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3"/>
          <a:stretch>
            <a:fillRect/>
          </a:stretch>
        </p:blipFill>
        <p:spPr>
          <a:xfrm>
            <a:off x="322535" y="1916832"/>
            <a:ext cx="6628141" cy="684855"/>
          </a:xfrm>
          <a:prstGeom prst="rect">
            <a:avLst/>
          </a:prstGeom>
        </p:spPr>
      </p:pic>
      <p:pic>
        <p:nvPicPr>
          <p:cNvPr id="4" name="图片 3"/>
          <p:cNvPicPr>
            <a:picLocks noChangeAspect="1"/>
          </p:cNvPicPr>
          <p:nvPr/>
        </p:nvPicPr>
        <p:blipFill>
          <a:blip r:embed="rId4"/>
          <a:stretch>
            <a:fillRect/>
          </a:stretch>
        </p:blipFill>
        <p:spPr>
          <a:xfrm>
            <a:off x="389748" y="2755050"/>
            <a:ext cx="6785578" cy="2448161"/>
          </a:xfrm>
          <a:prstGeom prst="rect">
            <a:avLst/>
          </a:prstGeom>
        </p:spPr>
      </p:pic>
    </p:spTree>
    <p:extLst>
      <p:ext uri="{BB962C8B-B14F-4D97-AF65-F5344CB8AC3E}">
        <p14:creationId xmlns:p14="http://schemas.microsoft.com/office/powerpoint/2010/main" val="30618411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24解析.eps&amp;9&amp;1-1$"/>
          <p:cNvPicPr/>
          <p:nvPr/>
        </p:nvPicPr>
        <p:blipFill>
          <a:blip r:embed="rId2">
            <a:extLst>
              <a:ext uri="{28A0092B-C50C-407E-A947-70E740481C1C}">
                <a14:useLocalDpi xmlns:a14="http://schemas.microsoft.com/office/drawing/2010/main" val="0"/>
              </a:ext>
            </a:extLst>
          </a:blip>
          <a:stretch>
            <a:fillRect/>
          </a:stretch>
        </p:blipFill>
        <p:spPr>
          <a:xfrm>
            <a:off x="393489" y="908720"/>
            <a:ext cx="898733" cy="360039"/>
          </a:xfrm>
          <a:prstGeom prst="rect">
            <a:avLst/>
          </a:prstGeom>
        </p:spPr>
      </p:pic>
      <p:pic>
        <p:nvPicPr>
          <p:cNvPr id="4" name="图片 3" descr="YTImage24答案.eps&amp;10&amp;1-1$"/>
          <p:cNvPicPr/>
          <p:nvPr/>
        </p:nvPicPr>
        <p:blipFill>
          <a:blip r:embed="rId3" cstate="print">
            <a:extLst>
              <a:ext uri="{28A0092B-C50C-407E-A947-70E740481C1C}">
                <a14:useLocalDpi xmlns:a14="http://schemas.microsoft.com/office/drawing/2010/main" val="0"/>
              </a:ext>
            </a:extLst>
          </a:blip>
          <a:stretch>
            <a:fillRect/>
          </a:stretch>
        </p:blipFill>
        <p:spPr>
          <a:xfrm>
            <a:off x="393489" y="3771042"/>
            <a:ext cx="923925" cy="329565"/>
          </a:xfrm>
          <a:prstGeom prst="rect">
            <a:avLst/>
          </a:prstGeom>
        </p:spPr>
      </p:pic>
      <p:sp>
        <p:nvSpPr>
          <p:cNvPr id="5" name="内容占位符 4"/>
          <p:cNvSpPr>
            <a:spLocks noGrp="1"/>
          </p:cNvSpPr>
          <p:nvPr>
            <p:ph idx="1"/>
          </p:nvPr>
        </p:nvSpPr>
        <p:spPr>
          <a:xfrm>
            <a:off x="360854" y="764704"/>
            <a:ext cx="11485848" cy="2792239"/>
          </a:xfrm>
        </p:spPr>
        <p:txBody>
          <a:bodyPr/>
          <a:lstStyle/>
          <a:p>
            <a:pPr hangingPunct="0">
              <a:spcAft>
                <a:spcPts val="80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结构中存在羟基，且羟基直接连在苯环上，属于酚；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结构中存在羟基，且羟基没有直接连在苯环上，属于醇；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为乙烯，属于单烯烃；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为正戊烷，属于烷烃；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为异戊烷，与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互为同分异构体；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结构中存在两个碳碳双键，属于二烯烃；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结构中存在一个碳碳双键，属于单烯烃，与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互为同系物；因此互为同系物的是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sp>
        <p:nvSpPr>
          <p:cNvPr id="2" name="矩形 1"/>
          <p:cNvSpPr/>
          <p:nvPr/>
        </p:nvSpPr>
        <p:spPr>
          <a:xfrm>
            <a:off x="1414686" y="3612658"/>
            <a:ext cx="699230"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　</a:t>
            </a:r>
            <a:endParaRPr lang="zh-CN" altLang="zh-CN" sz="1400">
              <a:cs typeface="Times New Roman" panose="02020603050405020304" pitchFamily="18" charset="0"/>
            </a:endParaRPr>
          </a:p>
        </p:txBody>
      </p:sp>
    </p:spTree>
    <p:extLst>
      <p:ext uri="{BB962C8B-B14F-4D97-AF65-F5344CB8AC3E}">
        <p14:creationId xmlns:p14="http://schemas.microsoft.com/office/powerpoint/2010/main" val="1995932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16101"/>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同系物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的判断方法</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一看官能团的种类和数目是否相同；</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仿宋" panose="02010609060101010101" pitchFamily="49" charset="-122"/>
                <a:ea typeface="仿宋" panose="02010609060101010101" pitchFamily="49" charset="-122"/>
                <a:cs typeface="Times New Roman" panose="02020603050405020304" pitchFamily="18" charset="0"/>
              </a:rPr>
              <a:t>二看是否符合同一通式</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三看碳原子个数是否相同，同系物的碳原子个数一定不相等</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descr="YTImage名师点拨.eps&amp;81&amp;1-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387778" y="836712"/>
            <a:ext cx="1910715" cy="446405"/>
          </a:xfrm>
          <a:prstGeom prst="rect">
            <a:avLst/>
          </a:prstGeom>
        </p:spPr>
      </p:pic>
    </p:spTree>
    <p:extLst>
      <p:ext uri="{BB962C8B-B14F-4D97-AF65-F5344CB8AC3E}">
        <p14:creationId xmlns:p14="http://schemas.microsoft.com/office/powerpoint/2010/main" val="25326442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要点2.eps&amp;23&amp;1-1$"/>
          <p:cNvPicPr/>
          <p:nvPr/>
        </p:nvPicPr>
        <p:blipFill>
          <a:blip r:embed="rId2" cstate="print">
            <a:extLst>
              <a:ext uri="{28A0092B-C50C-407E-A947-70E740481C1C}">
                <a14:useLocalDpi xmlns:a14="http://schemas.microsoft.com/office/drawing/2010/main" val="0"/>
              </a:ext>
            </a:extLst>
          </a:blip>
          <a:stretch>
            <a:fillRect/>
          </a:stretch>
        </p:blipFill>
        <p:spPr>
          <a:xfrm>
            <a:off x="406574" y="908720"/>
            <a:ext cx="1089660" cy="382270"/>
          </a:xfrm>
          <a:prstGeom prst="rect">
            <a:avLst/>
          </a:prstGeom>
        </p:spPr>
      </p:pic>
      <p:sp>
        <p:nvSpPr>
          <p:cNvPr id="2" name="内容占位符 1"/>
          <p:cNvSpPr>
            <a:spLocks noGrp="1"/>
          </p:cNvSpPr>
          <p:nvPr>
            <p:ph idx="1"/>
          </p:nvPr>
        </p:nvSpPr>
        <p:spPr>
          <a:xfrm>
            <a:off x="360854" y="764704"/>
            <a:ext cx="11485848" cy="576248"/>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有机化合物</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分类</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1054646" y="1473388"/>
            <a:ext cx="6052180" cy="4843991"/>
          </a:xfrm>
          <a:prstGeom prst="rect">
            <a:avLst/>
          </a:prstGeom>
        </p:spPr>
      </p:pic>
      <p:pic>
        <p:nvPicPr>
          <p:cNvPr id="6" name="图片 5"/>
          <p:cNvPicPr>
            <a:picLocks noChangeAspect="1"/>
          </p:cNvPicPr>
          <p:nvPr/>
        </p:nvPicPr>
        <p:blipFill>
          <a:blip r:embed="rId4"/>
          <a:stretch>
            <a:fillRect/>
          </a:stretch>
        </p:blipFill>
        <p:spPr>
          <a:xfrm>
            <a:off x="766614" y="1340952"/>
            <a:ext cx="220414" cy="5108864"/>
          </a:xfrm>
          <a:prstGeom prst="rect">
            <a:avLst/>
          </a:prstGeom>
        </p:spPr>
      </p:pic>
      <p:pic>
        <p:nvPicPr>
          <p:cNvPr id="7" name="图片 6"/>
          <p:cNvPicPr>
            <a:picLocks noChangeAspect="1"/>
          </p:cNvPicPr>
          <p:nvPr/>
        </p:nvPicPr>
        <p:blipFill>
          <a:blip r:embed="rId5"/>
          <a:stretch>
            <a:fillRect/>
          </a:stretch>
        </p:blipFill>
        <p:spPr>
          <a:xfrm>
            <a:off x="373564" y="2828170"/>
            <a:ext cx="390342" cy="2075319"/>
          </a:xfrm>
          <a:prstGeom prst="rect">
            <a:avLst/>
          </a:prstGeom>
        </p:spPr>
      </p:pic>
    </p:spTree>
    <p:extLst>
      <p:ext uri="{BB962C8B-B14F-4D97-AF65-F5344CB8AC3E}">
        <p14:creationId xmlns:p14="http://schemas.microsoft.com/office/powerpoint/2010/main" val="39242254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766614" y="1052736"/>
            <a:ext cx="220414" cy="5108864"/>
          </a:xfrm>
          <a:prstGeom prst="rect">
            <a:avLst/>
          </a:prstGeom>
        </p:spPr>
      </p:pic>
      <p:pic>
        <p:nvPicPr>
          <p:cNvPr id="4" name="图片 3"/>
          <p:cNvPicPr>
            <a:picLocks noChangeAspect="1"/>
          </p:cNvPicPr>
          <p:nvPr/>
        </p:nvPicPr>
        <p:blipFill>
          <a:blip r:embed="rId3"/>
          <a:stretch>
            <a:fillRect/>
          </a:stretch>
        </p:blipFill>
        <p:spPr>
          <a:xfrm>
            <a:off x="373564" y="2539954"/>
            <a:ext cx="390342" cy="2075319"/>
          </a:xfrm>
          <a:prstGeom prst="rect">
            <a:avLst/>
          </a:prstGeom>
        </p:spPr>
      </p:pic>
      <p:pic>
        <p:nvPicPr>
          <p:cNvPr id="5" name="图片 4"/>
          <p:cNvPicPr>
            <a:picLocks noChangeAspect="1"/>
          </p:cNvPicPr>
          <p:nvPr/>
        </p:nvPicPr>
        <p:blipFill>
          <a:blip r:embed="rId4"/>
          <a:stretch>
            <a:fillRect/>
          </a:stretch>
        </p:blipFill>
        <p:spPr>
          <a:xfrm>
            <a:off x="922552" y="1470671"/>
            <a:ext cx="7772395" cy="4179379"/>
          </a:xfrm>
          <a:prstGeom prst="rect">
            <a:avLst/>
          </a:prstGeom>
        </p:spPr>
      </p:pic>
    </p:spTree>
    <p:extLst>
      <p:ext uri="{BB962C8B-B14F-4D97-AF65-F5344CB8AC3E}">
        <p14:creationId xmlns:p14="http://schemas.microsoft.com/office/powerpoint/2010/main" val="31356866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YTImage24典例2.eps&amp;24&amp;1-1$"/>
          <p:cNvPicPr/>
          <p:nvPr/>
        </p:nvPicPr>
        <p:blipFill>
          <a:blip r:embed="rId2" cstate="print">
            <a:extLst>
              <a:ext uri="{28A0092B-C50C-407E-A947-70E740481C1C}">
                <a14:useLocalDpi xmlns:a14="http://schemas.microsoft.com/office/drawing/2010/main" val="0"/>
              </a:ext>
            </a:extLst>
          </a:blip>
          <a:stretch>
            <a:fillRect/>
          </a:stretch>
        </p:blipFill>
        <p:spPr>
          <a:xfrm>
            <a:off x="360854" y="918240"/>
            <a:ext cx="1089660" cy="350520"/>
          </a:xfrm>
          <a:prstGeom prst="rect">
            <a:avLst/>
          </a:prstGeom>
        </p:spPr>
      </p:pic>
      <p:sp>
        <p:nvSpPr>
          <p:cNvPr id="3" name="内容占位符 2"/>
          <p:cNvSpPr>
            <a:spLocks noGrp="1"/>
          </p:cNvSpPr>
          <p:nvPr>
            <p:ph idx="1"/>
          </p:nvPr>
        </p:nvSpPr>
        <p:spPr>
          <a:xfrm>
            <a:off x="360854" y="764704"/>
            <a:ext cx="11485848" cy="646331"/>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物质的类别与所含官能团都正确的是（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stretch>
            <a:fillRect/>
          </a:stretch>
        </p:blipFill>
        <p:spPr>
          <a:xfrm>
            <a:off x="406574" y="1449855"/>
            <a:ext cx="6624736" cy="3973735"/>
          </a:xfrm>
          <a:prstGeom prst="rect">
            <a:avLst/>
          </a:prstGeom>
        </p:spPr>
      </p:pic>
    </p:spTree>
    <p:extLst>
      <p:ext uri="{BB962C8B-B14F-4D97-AF65-F5344CB8AC3E}">
        <p14:creationId xmlns:p14="http://schemas.microsoft.com/office/powerpoint/2010/main" val="620765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24解析.eps&amp;9&amp;1-1$"/>
          <p:cNvPicPr/>
          <p:nvPr/>
        </p:nvPicPr>
        <p:blipFill>
          <a:blip r:embed="rId2">
            <a:extLst>
              <a:ext uri="{28A0092B-C50C-407E-A947-70E740481C1C}">
                <a14:useLocalDpi xmlns:a14="http://schemas.microsoft.com/office/drawing/2010/main" val="0"/>
              </a:ext>
            </a:extLst>
          </a:blip>
          <a:stretch>
            <a:fillRect/>
          </a:stretch>
        </p:blipFill>
        <p:spPr>
          <a:xfrm>
            <a:off x="393489" y="908720"/>
            <a:ext cx="898733" cy="360039"/>
          </a:xfrm>
          <a:prstGeom prst="rect">
            <a:avLst/>
          </a:prstGeom>
        </p:spPr>
      </p:pic>
      <p:pic>
        <p:nvPicPr>
          <p:cNvPr id="4" name="图片 3" descr="YTImage24答案.eps&amp;10&amp;1-1$"/>
          <p:cNvPicPr/>
          <p:nvPr/>
        </p:nvPicPr>
        <p:blipFill>
          <a:blip r:embed="rId3" cstate="print">
            <a:extLst>
              <a:ext uri="{28A0092B-C50C-407E-A947-70E740481C1C}">
                <a14:useLocalDpi xmlns:a14="http://schemas.microsoft.com/office/drawing/2010/main" val="0"/>
              </a:ext>
            </a:extLst>
          </a:blip>
          <a:stretch>
            <a:fillRect/>
          </a:stretch>
        </p:blipFill>
        <p:spPr>
          <a:xfrm>
            <a:off x="393489" y="2709477"/>
            <a:ext cx="923925" cy="329565"/>
          </a:xfrm>
          <a:prstGeom prst="rect">
            <a:avLst/>
          </a:prstGeom>
        </p:spPr>
      </p:pic>
      <p:sp>
        <p:nvSpPr>
          <p:cNvPr id="5" name="内容占位符 4"/>
          <p:cNvSpPr>
            <a:spLocks noGrp="1"/>
          </p:cNvSpPr>
          <p:nvPr>
            <p:ph idx="1"/>
          </p:nvPr>
        </p:nvSpPr>
        <p:spPr>
          <a:xfrm>
            <a:off x="360854" y="764704"/>
            <a:ext cx="11485848" cy="1684244"/>
          </a:xfrm>
        </p:spPr>
        <p:txBody>
          <a:bodyPr/>
          <a:lstStyle/>
          <a:p>
            <a:pPr indent="982663" hangingPunct="0">
              <a:spcAft>
                <a:spcPts val="800"/>
              </a:spcAft>
              <a:tabLst>
                <a:tab pos="5671185" algn="l"/>
              </a:tabLst>
            </a:pP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羟基直接连在苯环上的有机物称为酚</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，该有机物属于醇，</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错误；该物质的官能团为</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，属于羧酸，</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正确；该物质的官能团为酯基，属于酯，</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错误；该物质的官能团为醚键，属于醚，</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1414686" y="2551093"/>
            <a:ext cx="389850"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B</a:t>
            </a:r>
            <a:endParaRPr lang="zh-CN" altLang="zh-CN" sz="1400">
              <a:cs typeface="Times New Roman" panose="02020603050405020304" pitchFamily="18" charset="0"/>
            </a:endParaRPr>
          </a:p>
        </p:txBody>
      </p:sp>
    </p:spTree>
    <p:extLst>
      <p:ext uri="{BB962C8B-B14F-4D97-AF65-F5344CB8AC3E}">
        <p14:creationId xmlns:p14="http://schemas.microsoft.com/office/powerpoint/2010/main" val="3633427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871901" y="709948"/>
            <a:ext cx="6328275" cy="620999"/>
          </a:xfrm>
          <a:prstGeom prst="rect">
            <a:avLst/>
          </a:prstGeom>
        </p:spPr>
      </p:pic>
      <p:pic>
        <p:nvPicPr>
          <p:cNvPr id="4" name="图片 3" descr="YTImage知识点1.eps&amp;4&amp;1-1$"/>
          <p:cNvPicPr/>
          <p:nvPr/>
        </p:nvPicPr>
        <p:blipFill>
          <a:blip r:embed="rId3" cstate="print">
            <a:extLst>
              <a:ext uri="{28A0092B-C50C-407E-A947-70E740481C1C}">
                <a14:useLocalDpi xmlns:a14="http://schemas.microsoft.com/office/drawing/2010/main" val="0"/>
              </a:ext>
            </a:extLst>
          </a:blip>
          <a:stretch>
            <a:fillRect/>
          </a:stretch>
        </p:blipFill>
        <p:spPr>
          <a:xfrm>
            <a:off x="406574" y="1523767"/>
            <a:ext cx="1423035" cy="393065"/>
          </a:xfrm>
          <a:prstGeom prst="rect">
            <a:avLst/>
          </a:prstGeom>
        </p:spPr>
      </p:pic>
      <p:sp>
        <p:nvSpPr>
          <p:cNvPr id="2" name="内容占位符 1"/>
          <p:cNvSpPr>
            <a:spLocks noGrp="1"/>
          </p:cNvSpPr>
          <p:nvPr>
            <p:ph idx="1"/>
          </p:nvPr>
        </p:nvSpPr>
        <p:spPr>
          <a:xfrm>
            <a:off x="360854" y="1412776"/>
            <a:ext cx="11485848" cy="576248"/>
          </a:xfrm>
        </p:spPr>
        <p:txBody>
          <a:bodyPr/>
          <a:lstStyle/>
          <a:p>
            <a:pPr hangingPunct="0">
              <a:spcAft>
                <a:spcPts val="800"/>
              </a:spcAft>
              <a:tabLst>
                <a:tab pos="5671185" algn="l"/>
              </a:tabLst>
            </a:pPr>
            <a:r>
              <a:rPr lang="en-US" altLang="zh-CN" b="1" smtClean="0">
                <a:solidFill>
                  <a:srgbClr val="1EB26A"/>
                </a:solidFill>
                <a:latin typeface="黑体" panose="02010609060101010101" pitchFamily="49" charset="-122"/>
                <a:ea typeface="黑体" panose="02010609060101010101" pitchFamily="49" charset="-122"/>
                <a:cs typeface="Times New Roman" panose="02020603050405020304" pitchFamily="18" charset="0"/>
              </a:rPr>
              <a:t>          常见的官能团</a:t>
            </a:r>
            <a:endParaRPr lang="zh-CN" altLang="en-US"/>
          </a:p>
        </p:txBody>
      </p:sp>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extLst>
                  <p:ext uri="{D42A27DB-BD31-4B8C-83A1-F6EECF244321}">
                    <p14:modId xmlns:p14="http://schemas.microsoft.com/office/powerpoint/2010/main" val="3233482103"/>
                  </p:ext>
                </p:extLst>
              </p:nvPr>
            </p:nvGraphicFramePr>
            <p:xfrm>
              <a:off x="429510" y="2100015"/>
              <a:ext cx="11417191" cy="4040033"/>
            </p:xfrm>
            <a:graphic>
              <a:graphicData uri="http://schemas.openxmlformats.org/drawingml/2006/table">
                <a:tbl>
                  <a:tblPr firstRow="1" firstCol="1" bandRow="1"/>
                  <a:tblGrid>
                    <a:gridCol w="2098183">
                      <a:extLst>
                        <a:ext uri="{9D8B030D-6E8A-4147-A177-3AD203B41FA5}">
                          <a16:colId xmlns:a16="http://schemas.microsoft.com/office/drawing/2014/main" val="338750466"/>
                        </a:ext>
                      </a:extLst>
                    </a:gridCol>
                    <a:gridCol w="2658219">
                      <a:extLst>
                        <a:ext uri="{9D8B030D-6E8A-4147-A177-3AD203B41FA5}">
                          <a16:colId xmlns:a16="http://schemas.microsoft.com/office/drawing/2014/main" val="1305124826"/>
                        </a:ext>
                      </a:extLst>
                    </a:gridCol>
                    <a:gridCol w="3111784">
                      <a:extLst>
                        <a:ext uri="{9D8B030D-6E8A-4147-A177-3AD203B41FA5}">
                          <a16:colId xmlns:a16="http://schemas.microsoft.com/office/drawing/2014/main" val="1579389472"/>
                        </a:ext>
                      </a:extLst>
                    </a:gridCol>
                    <a:gridCol w="1873378">
                      <a:extLst>
                        <a:ext uri="{9D8B030D-6E8A-4147-A177-3AD203B41FA5}">
                          <a16:colId xmlns:a16="http://schemas.microsoft.com/office/drawing/2014/main" val="1226717747"/>
                        </a:ext>
                      </a:extLst>
                    </a:gridCol>
                    <a:gridCol w="1675627">
                      <a:extLst>
                        <a:ext uri="{9D8B030D-6E8A-4147-A177-3AD203B41FA5}">
                          <a16:colId xmlns:a16="http://schemas.microsoft.com/office/drawing/2014/main" val="3061320719"/>
                        </a:ext>
                      </a:extLst>
                    </a:gridCol>
                  </a:tblGrid>
                  <a:tr h="144016">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官能团符号</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官能团名称</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典型有机化合物</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物质名称</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所属类别</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178321775"/>
                      </a:ext>
                    </a:extLst>
                  </a:tr>
                  <a:tr h="1140385">
                    <a:tc>
                      <a:txBody>
                        <a:bodyPr/>
                        <a:lstStyle/>
                        <a:p>
                          <a:pPr algn="ctr" hangingPunct="0">
                            <a:lnSpc>
                              <a:spcPct val="150000"/>
                            </a:lnSpc>
                            <a:spcAft>
                              <a:spcPts val="800"/>
                            </a:spcAft>
                            <a:tabLst>
                              <a:tab pos="5671185" algn="l"/>
                            </a:tabLst>
                          </a:pP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碳碳双键</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effectLst/>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sz="2400" b="1">
                                          <a:solidFill>
                                            <a:srgbClr val="000000"/>
                                          </a:solidFill>
                                          <a:effectLst/>
                                          <a:latin typeface="+mn-lt"/>
                                          <a:ea typeface="仿宋" panose="02010609060101010101" pitchFamily="49" charset="-122"/>
                                          <a:cs typeface="Times New Roman" panose="02020603050405020304" pitchFamily="18" charset="0"/>
                                        </a:rPr>
                                        <m:t>      </m:t>
                                      </m:r>
                                    </m:e>
                                  </m:bar>
                                </m:num>
                                <m:den>
                                  <m:r>
                                    <m:rPr>
                                      <m:nor/>
                                    </m:rPr>
                                    <a:rPr lang="en-US" sz="2400" b="1">
                                      <a:solidFill>
                                        <a:srgbClr val="000000"/>
                                      </a:solidFill>
                                      <a:effectLst/>
                                      <a:latin typeface="+mn-lt"/>
                                      <a:ea typeface="仿宋" panose="02010609060101010101" pitchFamily="49" charset="-122"/>
                                      <a:cs typeface="Times New Roman" panose="02020603050405020304" pitchFamily="18" charset="0"/>
                                    </a:rPr>
                                    <m:t> </m:t>
                                  </m:r>
                                </m:den>
                              </m:f>
                            </m:oMath>
                          </a14:m>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乙烯</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烯</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97819750"/>
                      </a:ext>
                    </a:extLst>
                  </a:tr>
                  <a:tr h="1152128">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C≡C</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碳碳三键</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CH≡CH</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乙炔</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炔</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7660291"/>
                      </a:ext>
                    </a:extLst>
                  </a:tr>
                  <a:tr h="1198880">
                    <a:tc>
                      <a:txBody>
                        <a:bodyPr/>
                        <a:lstStyle/>
                        <a:p>
                          <a:pPr algn="ctr" hangingPunct="0">
                            <a:lnSpc>
                              <a:spcPct val="150000"/>
                            </a:lnSpc>
                            <a:spcAft>
                              <a:spcPts val="800"/>
                            </a:spcAft>
                            <a:tabLst>
                              <a:tab pos="5671185" algn="l"/>
                            </a:tabLst>
                          </a:pP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碳卤键</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3</a:t>
                          </a:r>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r>
                            <a:rPr lang="en-US" sz="2400" b="1">
                              <a:solidFill>
                                <a:srgbClr val="000000"/>
                              </a:solidFill>
                              <a:effectLst/>
                              <a:latin typeface="+mn-lt"/>
                              <a:ea typeface="仿宋" panose="02010609060101010101" pitchFamily="49" charset="-122"/>
                              <a:cs typeface="Times New Roman" panose="02020603050405020304" pitchFamily="18" charset="0"/>
                            </a:rPr>
                            <a:t>—Cl</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mn-lt"/>
                              <a:ea typeface="仿宋" panose="02010609060101010101" pitchFamily="49" charset="-122"/>
                              <a:cs typeface="Times New Roman" panose="02020603050405020304" pitchFamily="18" charset="0"/>
                            </a:rPr>
                            <a:t>氯乙烷</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mn-lt"/>
                              <a:ea typeface="仿宋" panose="02010609060101010101" pitchFamily="49" charset="-122"/>
                              <a:cs typeface="Times New Roman" panose="02020603050405020304" pitchFamily="18" charset="0"/>
                            </a:rPr>
                            <a:t>卤代烃</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04991892"/>
                      </a:ext>
                    </a:extLst>
                  </a:tr>
                </a:tbl>
              </a:graphicData>
            </a:graphic>
          </p:graphicFrame>
        </mc:Choice>
        <mc:Fallback xmlns="">
          <p:graphicFrame>
            <p:nvGraphicFramePr>
              <p:cNvPr id="5" name="表格 4"/>
              <p:cNvGraphicFramePr>
                <a:graphicFrameLocks noGrp="1"/>
              </p:cNvGraphicFramePr>
              <p:nvPr>
                <p:extLst>
                  <p:ext uri="{D42A27DB-BD31-4B8C-83A1-F6EECF244321}">
                    <p14:modId xmlns:p14="http://schemas.microsoft.com/office/powerpoint/2010/main" val="3233482103"/>
                  </p:ext>
                </p:extLst>
              </p:nvPr>
            </p:nvGraphicFramePr>
            <p:xfrm>
              <a:off x="429510" y="2100015"/>
              <a:ext cx="11417191" cy="4040033"/>
            </p:xfrm>
            <a:graphic>
              <a:graphicData uri="http://schemas.openxmlformats.org/drawingml/2006/table">
                <a:tbl>
                  <a:tblPr firstRow="1" firstCol="1" bandRow="1"/>
                  <a:tblGrid>
                    <a:gridCol w="2098183">
                      <a:extLst>
                        <a:ext uri="{9D8B030D-6E8A-4147-A177-3AD203B41FA5}">
                          <a16:colId xmlns:a16="http://schemas.microsoft.com/office/drawing/2014/main" val="338750466"/>
                        </a:ext>
                      </a:extLst>
                    </a:gridCol>
                    <a:gridCol w="2658219">
                      <a:extLst>
                        <a:ext uri="{9D8B030D-6E8A-4147-A177-3AD203B41FA5}">
                          <a16:colId xmlns:a16="http://schemas.microsoft.com/office/drawing/2014/main" val="1305124826"/>
                        </a:ext>
                      </a:extLst>
                    </a:gridCol>
                    <a:gridCol w="3111784">
                      <a:extLst>
                        <a:ext uri="{9D8B030D-6E8A-4147-A177-3AD203B41FA5}">
                          <a16:colId xmlns:a16="http://schemas.microsoft.com/office/drawing/2014/main" val="1579389472"/>
                        </a:ext>
                      </a:extLst>
                    </a:gridCol>
                    <a:gridCol w="1873378">
                      <a:extLst>
                        <a:ext uri="{9D8B030D-6E8A-4147-A177-3AD203B41FA5}">
                          <a16:colId xmlns:a16="http://schemas.microsoft.com/office/drawing/2014/main" val="1226717747"/>
                        </a:ext>
                      </a:extLst>
                    </a:gridCol>
                    <a:gridCol w="1675627">
                      <a:extLst>
                        <a:ext uri="{9D8B030D-6E8A-4147-A177-3AD203B41FA5}">
                          <a16:colId xmlns:a16="http://schemas.microsoft.com/office/drawing/2014/main" val="3061320719"/>
                        </a:ext>
                      </a:extLst>
                    </a:gridCol>
                  </a:tblGrid>
                  <a:tr h="548640">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官能团符号</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官能团名称</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典型有机化合物</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物质名称</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所属类别</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178321775"/>
                      </a:ext>
                    </a:extLst>
                  </a:tr>
                  <a:tr h="1140385">
                    <a:tc>
                      <a:txBody>
                        <a:bodyPr/>
                        <a:lstStyle/>
                        <a:p>
                          <a:pPr algn="ctr" hangingPunct="0">
                            <a:lnSpc>
                              <a:spcPct val="150000"/>
                            </a:lnSpc>
                            <a:spcAft>
                              <a:spcPts val="800"/>
                            </a:spcAft>
                            <a:tabLst>
                              <a:tab pos="5671185" algn="l"/>
                            </a:tabLst>
                          </a:pP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碳碳双键</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stretch>
                            <a:fillRect l="-153333" t="-48404" r="-114706" b="-206383"/>
                          </a:stretch>
                        </a:blipFill>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乙烯</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烯</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97819750"/>
                      </a:ext>
                    </a:extLst>
                  </a:tr>
                  <a:tr h="1152128">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C≡C</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碳碳三键</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CH≡CH</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乙炔</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炔</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7660291"/>
                      </a:ext>
                    </a:extLst>
                  </a:tr>
                  <a:tr h="1198880">
                    <a:tc>
                      <a:txBody>
                        <a:bodyPr/>
                        <a:lstStyle/>
                        <a:p>
                          <a:pPr algn="ctr" hangingPunct="0">
                            <a:lnSpc>
                              <a:spcPct val="150000"/>
                            </a:lnSpc>
                            <a:spcAft>
                              <a:spcPts val="800"/>
                            </a:spcAft>
                            <a:tabLst>
                              <a:tab pos="5671185" algn="l"/>
                            </a:tabLst>
                          </a:pP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碳卤键</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3</a:t>
                          </a:r>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r>
                            <a:rPr lang="en-US" sz="2400" b="1">
                              <a:solidFill>
                                <a:srgbClr val="000000"/>
                              </a:solidFill>
                              <a:effectLst/>
                              <a:latin typeface="+mn-lt"/>
                              <a:ea typeface="仿宋" panose="02010609060101010101" pitchFamily="49" charset="-122"/>
                              <a:cs typeface="Times New Roman" panose="02020603050405020304" pitchFamily="18" charset="0"/>
                            </a:rPr>
                            <a:t>—Cl</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mn-lt"/>
                              <a:ea typeface="仿宋" panose="02010609060101010101" pitchFamily="49" charset="-122"/>
                              <a:cs typeface="Times New Roman" panose="02020603050405020304" pitchFamily="18" charset="0"/>
                            </a:rPr>
                            <a:t>氯乙烷</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mn-lt"/>
                              <a:ea typeface="仿宋" panose="02010609060101010101" pitchFamily="49" charset="-122"/>
                              <a:cs typeface="Times New Roman" panose="02020603050405020304" pitchFamily="18" charset="0"/>
                            </a:rPr>
                            <a:t>卤代烃</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04991892"/>
                      </a:ext>
                    </a:extLst>
                  </a:tr>
                </a:tbl>
              </a:graphicData>
            </a:graphic>
          </p:graphicFrame>
        </mc:Fallback>
      </mc:AlternateContent>
      <p:pic>
        <p:nvPicPr>
          <p:cNvPr id="6" name="图片 5"/>
          <p:cNvPicPr>
            <a:picLocks noChangeAspect="1"/>
          </p:cNvPicPr>
          <p:nvPr/>
        </p:nvPicPr>
        <p:blipFill>
          <a:blip r:embed="rId5"/>
          <a:stretch>
            <a:fillRect/>
          </a:stretch>
        </p:blipFill>
        <p:spPr>
          <a:xfrm>
            <a:off x="838622" y="2780928"/>
            <a:ext cx="1327164" cy="858753"/>
          </a:xfrm>
          <a:prstGeom prst="rect">
            <a:avLst/>
          </a:prstGeom>
        </p:spPr>
      </p:pic>
      <p:pic>
        <p:nvPicPr>
          <p:cNvPr id="7" name="图片 6"/>
          <p:cNvPicPr>
            <a:picLocks noChangeAspect="1"/>
          </p:cNvPicPr>
          <p:nvPr/>
        </p:nvPicPr>
        <p:blipFill>
          <a:blip r:embed="rId6"/>
          <a:stretch>
            <a:fillRect/>
          </a:stretch>
        </p:blipFill>
        <p:spPr>
          <a:xfrm>
            <a:off x="804434" y="5085184"/>
            <a:ext cx="1264361" cy="856078"/>
          </a:xfrm>
          <a:prstGeom prst="rect">
            <a:avLst/>
          </a:prstGeom>
        </p:spPr>
      </p:pic>
    </p:spTree>
    <p:extLst>
      <p:ext uri="{BB962C8B-B14F-4D97-AF65-F5344CB8AC3E}">
        <p14:creationId xmlns:p14="http://schemas.microsoft.com/office/powerpoint/2010/main" val="1332590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80624"/>
            <a:ext cx="11485848" cy="4875694"/>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官能团</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与有机化合物的关系</a:t>
            </a:r>
            <a:endParaRPr lang="zh-CN" altLang="zh-CN" sz="23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含有相同官能团的有机物不一定是同类物质，如醇和酚。</a:t>
            </a:r>
            <a:endParaRPr lang="zh-CN" altLang="zh-CN" sz="23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醇：羟基与链烃基、脂环烃或与芳香烃侧链上的碳原子相</a:t>
            </a:r>
            <a:endParaRPr lang="zh-CN" altLang="zh-CN" sz="23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sz="2300" b="1">
                <a:solidFill>
                  <a:srgbClr val="000000"/>
                </a:solidFill>
                <a:latin typeface="仿宋" panose="02010609060101010101" pitchFamily="49" charset="-122"/>
                <a:ea typeface="仿宋" panose="02010609060101010101" pitchFamily="49" charset="-122"/>
                <a:cs typeface="Times New Roman" panose="02020603050405020304" pitchFamily="18" charset="0"/>
              </a:rPr>
              <a:t>连</a:t>
            </a:r>
            <a:r>
              <a:rPr lang="en-US" altLang="zh-CN" sz="2300"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sz="2300" b="1">
                <a:solidFill>
                  <a:srgbClr val="000000"/>
                </a:solidFill>
                <a:latin typeface="仿宋" panose="02010609060101010101" pitchFamily="49" charset="-122"/>
                <a:ea typeface="仿宋" panose="02010609060101010101" pitchFamily="49" charset="-122"/>
                <a:cs typeface="Times New Roman" panose="02020603050405020304" pitchFamily="18" charset="0"/>
              </a:rPr>
              <a:t>如</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HOH</a:t>
            </a:r>
            <a:r>
              <a:rPr lang="en-US" altLang="zh-CN" sz="2300"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sz="2300"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sz="2300"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OH</a:t>
            </a:r>
            <a:r>
              <a:rPr lang="en-US" altLang="zh-CN" sz="2300"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sz="2300"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sz="2300"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sz="2300"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sz="2300"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等</a:t>
            </a:r>
            <a:r>
              <a:rPr lang="en-US" altLang="zh-CN" sz="2300"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endParaRPr lang="zh-CN" altLang="zh-CN" sz="23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sz="2300" b="1">
                <a:solidFill>
                  <a:srgbClr val="000000"/>
                </a:solidFill>
                <a:latin typeface="仿宋" panose="02010609060101010101" pitchFamily="49" charset="-122"/>
                <a:ea typeface="仿宋" panose="02010609060101010101" pitchFamily="49" charset="-122"/>
                <a:cs typeface="Times New Roman" panose="02020603050405020304" pitchFamily="18" charset="0"/>
              </a:rPr>
              <a:t>酚：羟基与苯环上的碳原子直接相连。</a:t>
            </a:r>
            <a:r>
              <a:rPr lang="en-US" altLang="zh-CN" sz="2300" b="1" smtClean="0">
                <a:solidFill>
                  <a:srgbClr val="000000"/>
                </a:solidFill>
                <a:latin typeface="仿宋" panose="02010609060101010101" pitchFamily="49" charset="-122"/>
                <a:ea typeface="仿宋" panose="02010609060101010101" pitchFamily="49" charset="-122"/>
                <a:cs typeface="Times New Roman" panose="02020603050405020304" pitchFamily="18" charset="0"/>
              </a:rPr>
              <a:t>如    </a:t>
            </a:r>
            <a:r>
              <a:rPr lang="en-US" altLang="zh-CN" sz="2300"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sz="2300"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                     </a:t>
            </a:r>
            <a:r>
              <a:rPr lang="en-US" altLang="zh-CN" sz="2300" b="1" smtClean="0">
                <a:solidFill>
                  <a:srgbClr val="000000"/>
                </a:solidFill>
                <a:latin typeface="仿宋" panose="02010609060101010101" pitchFamily="49" charset="-122"/>
                <a:ea typeface="仿宋" panose="02010609060101010101" pitchFamily="49" charset="-122"/>
                <a:cs typeface="Times New Roman" panose="02020603050405020304" pitchFamily="18" charset="0"/>
              </a:rPr>
              <a:t>等</a:t>
            </a:r>
            <a:r>
              <a:rPr lang="en-US" altLang="zh-CN" sz="2300"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endParaRPr lang="zh-CN" altLang="zh-CN" sz="23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同一种烃的衍生物可以含有多个官能团，它们可以相同也可以不同，不同的官能团在有机物分子中基本保持各自的性质，但受其他基团的影响也会有所改变，因此又表现出特殊性</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23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descr="YTImage名师点拨.eps&amp;86&amp;1-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78582" y="888609"/>
            <a:ext cx="1774190" cy="414655"/>
          </a:xfrm>
          <a:prstGeom prst="rect">
            <a:avLst/>
          </a:prstGeom>
        </p:spPr>
      </p:pic>
      <p:pic>
        <p:nvPicPr>
          <p:cNvPr id="3" name="图片 2"/>
          <p:cNvPicPr>
            <a:picLocks noChangeAspect="1"/>
          </p:cNvPicPr>
          <p:nvPr/>
        </p:nvPicPr>
        <p:blipFill>
          <a:blip r:embed="rId3">
            <a:clrChange>
              <a:clrFrom>
                <a:srgbClr val="E3F2E7"/>
              </a:clrFrom>
              <a:clrTo>
                <a:srgbClr val="E3F2E7">
                  <a:alpha val="0"/>
                </a:srgbClr>
              </a:clrTo>
            </a:clrChange>
          </a:blip>
          <a:stretch>
            <a:fillRect/>
          </a:stretch>
        </p:blipFill>
        <p:spPr>
          <a:xfrm>
            <a:off x="3790950" y="2671416"/>
            <a:ext cx="1426939" cy="594558"/>
          </a:xfrm>
          <a:prstGeom prst="rect">
            <a:avLst/>
          </a:prstGeom>
        </p:spPr>
      </p:pic>
      <p:pic>
        <p:nvPicPr>
          <p:cNvPr id="5" name="图片 4"/>
          <p:cNvPicPr>
            <a:picLocks noChangeAspect="1"/>
          </p:cNvPicPr>
          <p:nvPr/>
        </p:nvPicPr>
        <p:blipFill>
          <a:blip r:embed="rId4">
            <a:clrChange>
              <a:clrFrom>
                <a:srgbClr val="E3F2E7"/>
              </a:clrFrom>
              <a:clrTo>
                <a:srgbClr val="E3F2E7">
                  <a:alpha val="0"/>
                </a:srgbClr>
              </a:clrTo>
            </a:clrChange>
          </a:blip>
          <a:stretch>
            <a:fillRect/>
          </a:stretch>
        </p:blipFill>
        <p:spPr>
          <a:xfrm>
            <a:off x="5663158" y="2708426"/>
            <a:ext cx="1944216" cy="591042"/>
          </a:xfrm>
          <a:prstGeom prst="rect">
            <a:avLst/>
          </a:prstGeom>
        </p:spPr>
      </p:pic>
      <p:pic>
        <p:nvPicPr>
          <p:cNvPr id="6" name="图片 5"/>
          <p:cNvPicPr>
            <a:picLocks noChangeAspect="1"/>
          </p:cNvPicPr>
          <p:nvPr/>
        </p:nvPicPr>
        <p:blipFill>
          <a:blip r:embed="rId5">
            <a:clrChange>
              <a:clrFrom>
                <a:srgbClr val="E3F2E7"/>
              </a:clrFrom>
              <a:clrTo>
                <a:srgbClr val="E3F2E7">
                  <a:alpha val="0"/>
                </a:srgbClr>
              </a:clrTo>
            </a:clrChange>
          </a:blip>
          <a:stretch>
            <a:fillRect/>
          </a:stretch>
        </p:blipFill>
        <p:spPr>
          <a:xfrm>
            <a:off x="6103778" y="3301512"/>
            <a:ext cx="1456434" cy="628733"/>
          </a:xfrm>
          <a:prstGeom prst="rect">
            <a:avLst/>
          </a:prstGeom>
        </p:spPr>
      </p:pic>
      <p:pic>
        <p:nvPicPr>
          <p:cNvPr id="7" name="图片 6"/>
          <p:cNvPicPr>
            <a:picLocks noChangeAspect="1"/>
          </p:cNvPicPr>
          <p:nvPr/>
        </p:nvPicPr>
        <p:blipFill>
          <a:blip r:embed="rId6">
            <a:clrChange>
              <a:clrFrom>
                <a:srgbClr val="E3F2E7"/>
              </a:clrFrom>
              <a:clrTo>
                <a:srgbClr val="E3F2E7">
                  <a:alpha val="0"/>
                </a:srgbClr>
              </a:clrTo>
            </a:clrChange>
          </a:blip>
          <a:stretch>
            <a:fillRect/>
          </a:stretch>
        </p:blipFill>
        <p:spPr>
          <a:xfrm>
            <a:off x="7718841" y="3252292"/>
            <a:ext cx="3241972" cy="727172"/>
          </a:xfrm>
          <a:prstGeom prst="rect">
            <a:avLst/>
          </a:prstGeom>
        </p:spPr>
      </p:pic>
    </p:spTree>
    <p:extLst>
      <p:ext uri="{BB962C8B-B14F-4D97-AF65-F5344CB8AC3E}">
        <p14:creationId xmlns:p14="http://schemas.microsoft.com/office/powerpoint/2010/main" val="21850292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0176"/>
          </a:xfrm>
        </p:spPr>
        <p:txBody>
          <a:bodyPr/>
          <a:lstStyle/>
          <a:p>
            <a:pPr hangingPunct="0">
              <a:lnSpc>
                <a:spcPct val="130000"/>
              </a:lnSpc>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有机化合物</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的命名</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烷烃系统命名法的</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五原则</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五必须</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五原则</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最长原则：应选择最长的碳链作主链。</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最近原则：应从离支链较近的一端对主链碳原子进行编号。</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最多原则：若存在多条等长主链时，应选择含支链较多的碳链作主链。</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最小原则：若相同的支链距主链两端等长时，应从支链位号之和较小的一端对主链碳原子进行编号。</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最简原则：若不同的支链距主链两端等长时，应从靠近简单支链的一端对主链碳原子进行编号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要点3.eps&amp;87&amp;1-1$"/>
          <p:cNvPicPr/>
          <p:nvPr/>
        </p:nvPicPr>
        <p:blipFill>
          <a:blip r:embed="rId2" cstate="print">
            <a:extLst>
              <a:ext uri="{28A0092B-C50C-407E-A947-70E740481C1C}">
                <a14:useLocalDpi xmlns:a14="http://schemas.microsoft.com/office/drawing/2010/main" val="0"/>
              </a:ext>
            </a:extLst>
          </a:blip>
          <a:stretch>
            <a:fillRect/>
          </a:stretch>
        </p:blipFill>
        <p:spPr>
          <a:xfrm>
            <a:off x="360854" y="864900"/>
            <a:ext cx="1149985" cy="403860"/>
          </a:xfrm>
          <a:prstGeom prst="rect">
            <a:avLst/>
          </a:prstGeom>
        </p:spPr>
      </p:pic>
    </p:spTree>
    <p:extLst>
      <p:ext uri="{BB962C8B-B14F-4D97-AF65-F5344CB8AC3E}">
        <p14:creationId xmlns:p14="http://schemas.microsoft.com/office/powerpoint/2010/main" val="682230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413196"/>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五必须</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取代基的位号必须用阿拉伯数字表示。</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相同取代基的个数，必须用中文数字表示。</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位号相邻时，必须用逗号隔开。</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名称中阿拉伯数字与汉字相邻时，必须用短线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隔开。</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若有多种取代基，不管其位号大小如何，都必须把简单的写在前面，复杂的写在后面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228599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724096"/>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含官能团链状有机物的命名</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选主链（</a:t>
            </a:r>
            <a:r>
              <a:rPr lang="zh-CN" altLang="zh-CN" b="1">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母体</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如果官能团中没有碳原子，则选择包含与官能团相连接的碳原子的最长碳链作主链。</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如果官能团中含有碳原子，则选择含有官能团中的碳原子的最长碳链作主链。</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编序号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：先保证官能团中的碳原子的位次最小，再尽可能使取代基的位次最小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619070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4138697"/>
              </a:xfrm>
            </p:spPr>
            <p:txBody>
              <a:bodyPr/>
              <a:lstStyle/>
              <a:p>
                <a:pPr lvl="0"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写名称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等在有机物名称前注明官能团个数，然后用阿拉伯数字表示官能团的位置，最后写出取代基的名称、个数和位置。</a:t>
                </a:r>
                <a:endParaRPr lang="zh-CN" altLang="zh-CN" sz="14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如</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prstClr val="black"/>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命名为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－丁烯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lvl="0" hangingPunct="0">
                  <a:spcAft>
                    <a:spcPts val="800"/>
                  </a:spcAft>
                  <a:tabLst>
                    <a:tab pos="5671185" algn="l"/>
                  </a:tabLst>
                </a:pPr>
                <a:endParaRPr lang="zh-CN" altLang="zh-CN" sz="14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命名为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－丙二醇</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lvl="0" hangingPunct="0">
                  <a:spcAft>
                    <a:spcPts val="800"/>
                  </a:spcAft>
                  <a:tabLst>
                    <a:tab pos="5671185" algn="l"/>
                  </a:tabLst>
                </a:pPr>
                <a:endParaRPr lang="zh-CN" altLang="zh-CN" sz="14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命名为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－乙基－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－丁二烯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4138697"/>
              </a:xfrm>
              <a:blipFill>
                <a:blip r:embed="rId2"/>
                <a:stretch>
                  <a:fillRect l="-796" r="-849" b="-884"/>
                </a:stretch>
              </a:blipFill>
            </p:spPr>
            <p:txBody>
              <a:bodyPr/>
              <a:lstStyle/>
              <a:p>
                <a:r>
                  <a:rPr lang="zh-CN" altLang="en-US">
                    <a:noFill/>
                  </a:rPr>
                  <a:t> </a:t>
                </a:r>
              </a:p>
            </p:txBody>
          </p:sp>
        </mc:Fallback>
      </mc:AlternateContent>
      <p:pic>
        <p:nvPicPr>
          <p:cNvPr id="2" name="图片 1"/>
          <p:cNvPicPr>
            <a:picLocks noChangeAspect="1"/>
          </p:cNvPicPr>
          <p:nvPr/>
        </p:nvPicPr>
        <p:blipFill>
          <a:blip r:embed="rId3"/>
          <a:stretch>
            <a:fillRect/>
          </a:stretch>
        </p:blipFill>
        <p:spPr>
          <a:xfrm>
            <a:off x="351818" y="2654164"/>
            <a:ext cx="2440983" cy="1000050"/>
          </a:xfrm>
          <a:prstGeom prst="rect">
            <a:avLst/>
          </a:prstGeom>
        </p:spPr>
      </p:pic>
      <p:pic>
        <p:nvPicPr>
          <p:cNvPr id="4" name="图片 3"/>
          <p:cNvPicPr>
            <a:picLocks noChangeAspect="1"/>
          </p:cNvPicPr>
          <p:nvPr/>
        </p:nvPicPr>
        <p:blipFill>
          <a:blip r:embed="rId4">
            <a:clrChange>
              <a:clrFrom>
                <a:srgbClr val="FFFFFF"/>
              </a:clrFrom>
              <a:clrTo>
                <a:srgbClr val="FFFFFF">
                  <a:alpha val="0"/>
                </a:srgbClr>
              </a:clrTo>
            </a:clrChange>
          </a:blip>
          <a:stretch>
            <a:fillRect/>
          </a:stretch>
        </p:blipFill>
        <p:spPr>
          <a:xfrm>
            <a:off x="262558" y="3796373"/>
            <a:ext cx="2892618" cy="946285"/>
          </a:xfrm>
          <a:prstGeom prst="rect">
            <a:avLst/>
          </a:prstGeom>
        </p:spPr>
      </p:pic>
    </p:spTree>
    <p:extLst>
      <p:ext uri="{BB962C8B-B14F-4D97-AF65-F5344CB8AC3E}">
        <p14:creationId xmlns:p14="http://schemas.microsoft.com/office/powerpoint/2010/main" val="15233194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85871"/>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环状化合物的命名</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）以环作为母体，环的侧链作为取代基。</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）若有多个取代基，可对环进行编号或用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来表示。</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）从官能团连接的碳原子开始编号。</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为环戊烷；</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为甲基环己烷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38622" y="3379231"/>
            <a:ext cx="620999" cy="632828"/>
          </a:xfrm>
          <a:prstGeom prst="rect">
            <a:avLst/>
          </a:prstGeom>
        </p:spPr>
      </p:pic>
      <p:pic>
        <p:nvPicPr>
          <p:cNvPr id="4" name="图片 3"/>
          <p:cNvPicPr>
            <a:picLocks noChangeAspect="1"/>
          </p:cNvPicPr>
          <p:nvPr/>
        </p:nvPicPr>
        <p:blipFill>
          <a:blip r:embed="rId3"/>
          <a:stretch>
            <a:fillRect/>
          </a:stretch>
        </p:blipFill>
        <p:spPr>
          <a:xfrm>
            <a:off x="310955" y="4088637"/>
            <a:ext cx="854882" cy="1268880"/>
          </a:xfrm>
          <a:prstGeom prst="rect">
            <a:avLst/>
          </a:prstGeom>
        </p:spPr>
      </p:pic>
    </p:spTree>
    <p:extLst>
      <p:ext uri="{BB962C8B-B14F-4D97-AF65-F5344CB8AC3E}">
        <p14:creationId xmlns:p14="http://schemas.microsoft.com/office/powerpoint/2010/main" val="32313675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728"/>
            <a:ext cx="11485848" cy="4124206"/>
          </a:xfrm>
        </p:spPr>
        <p:txBody>
          <a:bodyPr/>
          <a:lstStyle/>
          <a:p>
            <a:pPr lvl="0"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p>
          <a:p>
            <a:pPr lvl="0"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命名为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邻二甲苯或</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－二甲苯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800"/>
              </a:spcAft>
              <a:tabLst>
                <a:tab pos="5671185" algn="l"/>
              </a:tabLst>
            </a:pPr>
            <a:endParaRPr lang="zh-CN" altLang="zh-CN" sz="14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为间二甲苯或</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－二甲苯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80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800"/>
              </a:spcAft>
              <a:tabLst>
                <a:tab pos="5671185" algn="l"/>
              </a:tabLst>
            </a:pPr>
            <a:endParaRPr lang="zh-CN" altLang="zh-CN" sz="14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为对苯二酚或</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－苯二酚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2558" y="898753"/>
            <a:ext cx="1514821" cy="1329676"/>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360854" y="2265461"/>
            <a:ext cx="1329490" cy="1481013"/>
          </a:xfrm>
          <a:prstGeom prst="rect">
            <a:avLst/>
          </a:prstGeom>
        </p:spPr>
      </p:pic>
      <p:pic>
        <p:nvPicPr>
          <p:cNvPr id="5" name="图片 4"/>
          <p:cNvPicPr>
            <a:picLocks noChangeAspect="1"/>
          </p:cNvPicPr>
          <p:nvPr/>
        </p:nvPicPr>
        <p:blipFill>
          <a:blip r:embed="rId4"/>
          <a:stretch>
            <a:fillRect/>
          </a:stretch>
        </p:blipFill>
        <p:spPr>
          <a:xfrm>
            <a:off x="360854" y="3818877"/>
            <a:ext cx="795739" cy="1806542"/>
          </a:xfrm>
          <a:prstGeom prst="rect">
            <a:avLst/>
          </a:prstGeom>
        </p:spPr>
      </p:pic>
    </p:spTree>
    <p:extLst>
      <p:ext uri="{BB962C8B-B14F-4D97-AF65-F5344CB8AC3E}">
        <p14:creationId xmlns:p14="http://schemas.microsoft.com/office/powerpoint/2010/main" val="41037137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176050"/>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2025∙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河南省信阳高级中学高二月考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）下列有机物的系统命名正确的是（　　）</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sz="1200"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甲基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丙醇</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甲基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乙基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戊烯</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　</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甲基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乙基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丁炔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2</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三甲基戊烷</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图片 2" descr="YTImage24典例3.eps&amp;89&amp;1-1$"/>
          <p:cNvPicPr/>
          <p:nvPr/>
        </p:nvPicPr>
        <p:blipFill>
          <a:blip r:embed="rId2" cstate="print">
            <a:extLst>
              <a:ext uri="{28A0092B-C50C-407E-A947-70E740481C1C}">
                <a14:useLocalDpi xmlns:a14="http://schemas.microsoft.com/office/drawing/2010/main" val="0"/>
              </a:ext>
            </a:extLst>
          </a:blip>
          <a:stretch>
            <a:fillRect/>
          </a:stretch>
        </p:blipFill>
        <p:spPr>
          <a:xfrm>
            <a:off x="388694" y="908720"/>
            <a:ext cx="1319530" cy="424815"/>
          </a:xfrm>
          <a:prstGeom prst="rect">
            <a:avLst/>
          </a:prstGeom>
        </p:spPr>
      </p:pic>
      <p:pic>
        <p:nvPicPr>
          <p:cNvPr id="4" name="图片 3"/>
          <p:cNvPicPr>
            <a:picLocks noChangeAspect="1"/>
          </p:cNvPicPr>
          <p:nvPr/>
        </p:nvPicPr>
        <p:blipFill>
          <a:blip r:embed="rId3"/>
          <a:stretch>
            <a:fillRect/>
          </a:stretch>
        </p:blipFill>
        <p:spPr>
          <a:xfrm>
            <a:off x="910630" y="1938912"/>
            <a:ext cx="2801215" cy="914024"/>
          </a:xfrm>
          <a:prstGeom prst="rect">
            <a:avLst/>
          </a:prstGeom>
        </p:spPr>
      </p:pic>
      <p:pic>
        <p:nvPicPr>
          <p:cNvPr id="5" name="图片 4"/>
          <p:cNvPicPr>
            <a:picLocks noChangeAspect="1"/>
          </p:cNvPicPr>
          <p:nvPr/>
        </p:nvPicPr>
        <p:blipFill>
          <a:blip r:embed="rId4"/>
          <a:stretch>
            <a:fillRect/>
          </a:stretch>
        </p:blipFill>
        <p:spPr>
          <a:xfrm>
            <a:off x="838622" y="3177555"/>
            <a:ext cx="3408773" cy="1021557"/>
          </a:xfrm>
          <a:prstGeom prst="rect">
            <a:avLst/>
          </a:prstGeom>
        </p:spPr>
      </p:pic>
      <p:pic>
        <p:nvPicPr>
          <p:cNvPr id="6" name="图片 5"/>
          <p:cNvPicPr>
            <a:picLocks noChangeAspect="1"/>
          </p:cNvPicPr>
          <p:nvPr/>
        </p:nvPicPr>
        <p:blipFill>
          <a:blip r:embed="rId5"/>
          <a:stretch>
            <a:fillRect/>
          </a:stretch>
        </p:blipFill>
        <p:spPr>
          <a:xfrm>
            <a:off x="986268" y="4197873"/>
            <a:ext cx="1691484" cy="975855"/>
          </a:xfrm>
          <a:prstGeom prst="rect">
            <a:avLst/>
          </a:prstGeom>
        </p:spPr>
      </p:pic>
      <p:pic>
        <p:nvPicPr>
          <p:cNvPr id="7" name="图片 6"/>
          <p:cNvPicPr>
            <a:picLocks noChangeAspect="1"/>
          </p:cNvPicPr>
          <p:nvPr/>
        </p:nvPicPr>
        <p:blipFill>
          <a:blip r:embed="rId6"/>
          <a:stretch>
            <a:fillRect/>
          </a:stretch>
        </p:blipFill>
        <p:spPr>
          <a:xfrm>
            <a:off x="838622" y="5249831"/>
            <a:ext cx="3071378" cy="1347521"/>
          </a:xfrm>
          <a:prstGeom prst="rect">
            <a:avLst/>
          </a:prstGeom>
        </p:spPr>
      </p:pic>
    </p:spTree>
    <p:extLst>
      <p:ext uri="{BB962C8B-B14F-4D97-AF65-F5344CB8AC3E}">
        <p14:creationId xmlns:p14="http://schemas.microsoft.com/office/powerpoint/2010/main" val="1671086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24解析.eps&amp;9&amp;1-1$"/>
          <p:cNvPicPr/>
          <p:nvPr/>
        </p:nvPicPr>
        <p:blipFill>
          <a:blip r:embed="rId2">
            <a:extLst>
              <a:ext uri="{28A0092B-C50C-407E-A947-70E740481C1C}">
                <a14:useLocalDpi xmlns:a14="http://schemas.microsoft.com/office/drawing/2010/main" val="0"/>
              </a:ext>
            </a:extLst>
          </a:blip>
          <a:stretch>
            <a:fillRect/>
          </a:stretch>
        </p:blipFill>
        <p:spPr>
          <a:xfrm>
            <a:off x="393489" y="908720"/>
            <a:ext cx="898733" cy="360039"/>
          </a:xfrm>
          <a:prstGeom prst="rect">
            <a:avLst/>
          </a:prstGeom>
        </p:spPr>
      </p:pic>
      <p:pic>
        <p:nvPicPr>
          <p:cNvPr id="4" name="图片 3" descr="YTImage24答案.eps&amp;10&amp;1-1$"/>
          <p:cNvPicPr/>
          <p:nvPr/>
        </p:nvPicPr>
        <p:blipFill>
          <a:blip r:embed="rId3" cstate="print">
            <a:extLst>
              <a:ext uri="{28A0092B-C50C-407E-A947-70E740481C1C}">
                <a14:useLocalDpi xmlns:a14="http://schemas.microsoft.com/office/drawing/2010/main" val="0"/>
              </a:ext>
            </a:extLst>
          </a:blip>
          <a:stretch>
            <a:fillRect/>
          </a:stretch>
        </p:blipFill>
        <p:spPr>
          <a:xfrm>
            <a:off x="478582" y="4243021"/>
            <a:ext cx="923925" cy="329565"/>
          </a:xfrm>
          <a:prstGeom prst="rect">
            <a:avLst/>
          </a:prstGeom>
        </p:spPr>
      </p:pic>
      <p:sp>
        <p:nvSpPr>
          <p:cNvPr id="5" name="内容占位符 4"/>
          <p:cNvSpPr>
            <a:spLocks noGrp="1"/>
          </p:cNvSpPr>
          <p:nvPr>
            <p:ph idx="1"/>
          </p:nvPr>
        </p:nvSpPr>
        <p:spPr>
          <a:xfrm>
            <a:off x="360854" y="692696"/>
            <a:ext cx="11485848" cy="3346237"/>
          </a:xfrm>
        </p:spPr>
        <p:txBody>
          <a:bodyPr/>
          <a:lstStyle/>
          <a:p>
            <a:pPr indent="982663" hangingPunct="0">
              <a:spcAft>
                <a:spcPts val="800"/>
              </a:spcAft>
              <a:tabLst>
                <a:tab pos="5671185" algn="l"/>
              </a:tabLst>
            </a:pP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选择包含羟基在内的最长碳链为主链，从离羟基较近端编号</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，该物质的系统命名为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丙醇，</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错误；选择包含碳碳双键在内的最长碳链为主链，从离碳碳双键较近端编号，该物质的系统命名为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戊烯，</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正确；选择包含碳碳三键在内的最长碳链为主链，从离碳碳三键较近端编号，该物质的系统命名为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二甲基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戊炔，</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从支链位号之和较小端编号</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，该物质的系统命名为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三甲基戊烷，</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558702" y="4084637"/>
            <a:ext cx="389850"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B</a:t>
            </a:r>
            <a:endParaRPr lang="zh-CN" altLang="zh-CN" sz="1400">
              <a:cs typeface="Times New Roman" panose="02020603050405020304" pitchFamily="18" charset="0"/>
            </a:endParaRPr>
          </a:p>
        </p:txBody>
      </p:sp>
    </p:spTree>
    <p:extLst>
      <p:ext uri="{BB962C8B-B14F-4D97-AF65-F5344CB8AC3E}">
        <p14:creationId xmlns:p14="http://schemas.microsoft.com/office/powerpoint/2010/main" val="2328699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34903"/>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类有机物命名遵循的规律</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smtClean="0"/>
          </a:p>
          <a:p>
            <a:endParaRPr lang="en-US" altLang="zh-CN"/>
          </a:p>
          <a:p>
            <a:endParaRPr lang="en-US" altLang="zh-CN" smtClean="0"/>
          </a:p>
          <a:p>
            <a:endParaRPr lang="en-US" altLang="zh-CN"/>
          </a:p>
          <a:p>
            <a:endParaRPr lang="en-US" altLang="zh-CN" smtClean="0"/>
          </a:p>
          <a:p>
            <a:endParaRPr lang="en-US" altLang="zh-CN"/>
          </a:p>
          <a:p>
            <a:endParaRPr lang="en-US" altLang="zh-CN" smtClean="0"/>
          </a:p>
          <a:p>
            <a:endParaRPr lang="en-US" altLang="zh-CN"/>
          </a:p>
          <a:p>
            <a:endParaRPr lang="zh-CN" altLang="en-US"/>
          </a:p>
        </p:txBody>
      </p:sp>
      <p:pic>
        <p:nvPicPr>
          <p:cNvPr id="5" name="图片 4" descr="YTImage顿有所悟.eps&amp;22&amp;1-1$"/>
          <p:cNvPicPr/>
          <p:nvPr/>
        </p:nvPicPr>
        <p:blipFill>
          <a:blip r:embed="rId2">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387778" y="846082"/>
            <a:ext cx="2035810" cy="446405"/>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1278500381"/>
              </p:ext>
            </p:extLst>
          </p:nvPr>
        </p:nvGraphicFramePr>
        <p:xfrm>
          <a:off x="495834" y="1490434"/>
          <a:ext cx="11161240" cy="4754880"/>
        </p:xfrm>
        <a:graphic>
          <a:graphicData uri="http://schemas.openxmlformats.org/drawingml/2006/table">
            <a:tbl>
              <a:tblPr firstRow="1" firstCol="1" bandRow="1"/>
              <a:tblGrid>
                <a:gridCol w="1674980">
                  <a:extLst>
                    <a:ext uri="{9D8B030D-6E8A-4147-A177-3AD203B41FA5}">
                      <a16:colId xmlns:a16="http://schemas.microsoft.com/office/drawing/2014/main" val="1325971083"/>
                    </a:ext>
                  </a:extLst>
                </a:gridCol>
                <a:gridCol w="6012624">
                  <a:extLst>
                    <a:ext uri="{9D8B030D-6E8A-4147-A177-3AD203B41FA5}">
                      <a16:colId xmlns:a16="http://schemas.microsoft.com/office/drawing/2014/main" val="1094140845"/>
                    </a:ext>
                  </a:extLst>
                </a:gridCol>
                <a:gridCol w="3473636">
                  <a:extLst>
                    <a:ext uri="{9D8B030D-6E8A-4147-A177-3AD203B41FA5}">
                      <a16:colId xmlns:a16="http://schemas.microsoft.com/office/drawing/2014/main" val="3684212634"/>
                    </a:ext>
                  </a:extLst>
                </a:gridCol>
              </a:tblGrid>
              <a:tr h="426341">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项目</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8187" marR="481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无官能团</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8187" marR="481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有官能团</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8187" marR="481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451039238"/>
                  </a:ext>
                </a:extLst>
              </a:tr>
              <a:tr h="852681">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类别</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8187" marR="481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烷烃</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48187" marR="481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800"/>
                        </a:spcAft>
                        <a:tabLst>
                          <a:tab pos="5671185" algn="l"/>
                        </a:tabLst>
                      </a:pP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烯烃、炔烃、卤代烃、烃的含氧衍生物等</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48187" marR="481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42555565"/>
                  </a:ext>
                </a:extLst>
              </a:tr>
              <a:tr h="426341">
                <a:tc>
                  <a:txBody>
                    <a:bodyPr/>
                    <a:lstStyle/>
                    <a:p>
                      <a:pPr algn="ctr" hangingPunct="0">
                        <a:lnSpc>
                          <a:spcPct val="13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主链条件</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8187" marR="481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30000"/>
                        </a:lnSpc>
                        <a:spcAft>
                          <a:spcPts val="800"/>
                        </a:spcAft>
                        <a:tabLst>
                          <a:tab pos="5671185" algn="l"/>
                        </a:tabLst>
                      </a:pP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碳链最长；碳原子数相同时支链最多</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48187" marR="481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含官能团的最长碳链</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48187" marR="481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12120176"/>
                  </a:ext>
                </a:extLst>
              </a:tr>
              <a:tr h="852681">
                <a:tc>
                  <a:txBody>
                    <a:bodyPr/>
                    <a:lstStyle/>
                    <a:p>
                      <a:pPr algn="ctr" hangingPunct="0">
                        <a:lnSpc>
                          <a:spcPct val="13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编号原则</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8187" marR="481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30000"/>
                        </a:lnSpc>
                        <a:spcAft>
                          <a:spcPts val="800"/>
                        </a:spcAft>
                        <a:tabLst>
                          <a:tab pos="5671185" algn="l"/>
                        </a:tabLst>
                      </a:pP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编号起点离取代基最近，兼顾</a:t>
                      </a: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a:t>
                      </a: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简</a:t>
                      </a: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a:t>
                      </a: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小</a:t>
                      </a: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a:t>
                      </a: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原则</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48187" marR="481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800"/>
                        </a:spcAft>
                        <a:tabLst>
                          <a:tab pos="5671185" algn="l"/>
                        </a:tabLst>
                      </a:pP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编号起点离官能团最近，兼顾离取代基尽量近</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48187" marR="481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57457286"/>
                  </a:ext>
                </a:extLst>
              </a:tr>
              <a:tr h="852681">
                <a:tc>
                  <a:txBody>
                    <a:bodyPr/>
                    <a:lstStyle/>
                    <a:p>
                      <a:pPr algn="ctr" hangingPunct="0">
                        <a:lnSpc>
                          <a:spcPct val="13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名称写法</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8187" marR="481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30000"/>
                        </a:lnSpc>
                        <a:spcAft>
                          <a:spcPts val="800"/>
                        </a:spcAft>
                        <a:tabLst>
                          <a:tab pos="5671185" algn="l"/>
                        </a:tabLst>
                      </a:pP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支位－支名母名；支名同，要合并；支名异，简在前</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48187" marR="481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支位－支名－官位－母名</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48187" marR="481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56263031"/>
                  </a:ext>
                </a:extLst>
              </a:tr>
              <a:tr h="786066">
                <a:tc>
                  <a:txBody>
                    <a:bodyPr/>
                    <a:lstStyle/>
                    <a:p>
                      <a:pPr algn="ctr" hangingPunct="0">
                        <a:lnSpc>
                          <a:spcPct val="13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符号使用</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8187" marR="481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l" hangingPunct="0">
                        <a:lnSpc>
                          <a:spcPct val="130000"/>
                        </a:lnSpc>
                        <a:spcAft>
                          <a:spcPts val="800"/>
                        </a:spcAft>
                        <a:tabLst>
                          <a:tab pos="5671185" algn="l"/>
                        </a:tabLst>
                      </a:pP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阿拉伯数字之间用</a:t>
                      </a: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a:t>
                      </a: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a:t>
                      </a: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a:t>
                      </a: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，阿拉伯数字与汉字之间用</a:t>
                      </a: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a:t>
                      </a: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a:t>
                      </a: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a:t>
                      </a: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，汉字之间不用任何符号</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48187" marR="4818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186923227"/>
                  </a:ext>
                </a:extLst>
              </a:tr>
            </a:tbl>
          </a:graphicData>
        </a:graphic>
      </p:graphicFrame>
    </p:spTree>
    <p:extLst>
      <p:ext uri="{BB962C8B-B14F-4D97-AF65-F5344CB8AC3E}">
        <p14:creationId xmlns:p14="http://schemas.microsoft.com/office/powerpoint/2010/main" val="3359186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405360182"/>
              </p:ext>
            </p:extLst>
          </p:nvPr>
        </p:nvGraphicFramePr>
        <p:xfrm>
          <a:off x="334566" y="836712"/>
          <a:ext cx="11449272" cy="3716992"/>
        </p:xfrm>
        <a:graphic>
          <a:graphicData uri="http://schemas.openxmlformats.org/drawingml/2006/table">
            <a:tbl>
              <a:tblPr firstRow="1" firstCol="1" bandRow="1"/>
              <a:tblGrid>
                <a:gridCol w="2952328">
                  <a:extLst>
                    <a:ext uri="{9D8B030D-6E8A-4147-A177-3AD203B41FA5}">
                      <a16:colId xmlns:a16="http://schemas.microsoft.com/office/drawing/2014/main" val="4057529931"/>
                    </a:ext>
                  </a:extLst>
                </a:gridCol>
                <a:gridCol w="1932140">
                  <a:extLst>
                    <a:ext uri="{9D8B030D-6E8A-4147-A177-3AD203B41FA5}">
                      <a16:colId xmlns:a16="http://schemas.microsoft.com/office/drawing/2014/main" val="3318809943"/>
                    </a:ext>
                  </a:extLst>
                </a:gridCol>
                <a:gridCol w="3156118">
                  <a:extLst>
                    <a:ext uri="{9D8B030D-6E8A-4147-A177-3AD203B41FA5}">
                      <a16:colId xmlns:a16="http://schemas.microsoft.com/office/drawing/2014/main" val="4044522808"/>
                    </a:ext>
                  </a:extLst>
                </a:gridCol>
                <a:gridCol w="1653205">
                  <a:extLst>
                    <a:ext uri="{9D8B030D-6E8A-4147-A177-3AD203B41FA5}">
                      <a16:colId xmlns:a16="http://schemas.microsoft.com/office/drawing/2014/main" val="3695254487"/>
                    </a:ext>
                  </a:extLst>
                </a:gridCol>
                <a:gridCol w="1755481">
                  <a:extLst>
                    <a:ext uri="{9D8B030D-6E8A-4147-A177-3AD203B41FA5}">
                      <a16:colId xmlns:a16="http://schemas.microsoft.com/office/drawing/2014/main" val="2780713256"/>
                    </a:ext>
                  </a:extLst>
                </a:gridCol>
              </a:tblGrid>
              <a:tr h="576064">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官能团符号</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官能团名称</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典型有机化合物</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物质名称</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所属类别</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136735402"/>
                  </a:ext>
                </a:extLst>
              </a:tr>
              <a:tr h="792088">
                <a:tc rowSpan="2">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OH</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羟基</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3</a:t>
                      </a:r>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r>
                        <a:rPr lang="en-US" sz="2400" b="1">
                          <a:solidFill>
                            <a:srgbClr val="000000"/>
                          </a:solidFill>
                          <a:effectLst/>
                          <a:latin typeface="+mn-lt"/>
                          <a:ea typeface="仿宋" panose="02010609060101010101" pitchFamily="49" charset="-122"/>
                          <a:cs typeface="Times New Roman" panose="02020603050405020304" pitchFamily="18" charset="0"/>
                        </a:rPr>
                        <a:t>—OH</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乙醇</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醇</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73307367"/>
                  </a:ext>
                </a:extLst>
              </a:tr>
              <a:tr h="1251560">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800"/>
                        </a:spcAft>
                        <a:tabLst>
                          <a:tab pos="5671185" algn="l"/>
                        </a:tabLst>
                      </a:pP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苯酚</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酚</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5249871"/>
                  </a:ext>
                </a:extLst>
              </a:tr>
              <a:tr h="548640">
                <a:tc>
                  <a:txBody>
                    <a:bodyPr/>
                    <a:lstStyle/>
                    <a:p>
                      <a:pPr algn="ctr" hangingPunct="0">
                        <a:lnSpc>
                          <a:spcPct val="150000"/>
                        </a:lnSpc>
                        <a:spcAft>
                          <a:spcPts val="800"/>
                        </a:spcAft>
                        <a:tabLst>
                          <a:tab pos="5671185" algn="l"/>
                        </a:tabLst>
                      </a:pP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醚键</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3</a:t>
                      </a:r>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r>
                        <a:rPr lang="en-US" sz="2400" b="1">
                          <a:solidFill>
                            <a:srgbClr val="000000"/>
                          </a:solidFill>
                          <a:effectLst/>
                          <a:latin typeface="+mn-lt"/>
                          <a:ea typeface="仿宋" panose="02010609060101010101" pitchFamily="49" charset="-122"/>
                          <a:cs typeface="Times New Roman" panose="02020603050405020304" pitchFamily="18" charset="0"/>
                        </a:rPr>
                        <a:t>—O—CH</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3</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乙醚</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醚</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98818025"/>
                  </a:ext>
                </a:extLst>
              </a:tr>
            </a:tbl>
          </a:graphicData>
        </a:graphic>
      </p:graphicFrame>
      <p:pic>
        <p:nvPicPr>
          <p:cNvPr id="4" name="图片 3"/>
          <p:cNvPicPr>
            <a:picLocks noChangeAspect="1"/>
          </p:cNvPicPr>
          <p:nvPr/>
        </p:nvPicPr>
        <p:blipFill>
          <a:blip r:embed="rId2"/>
          <a:stretch>
            <a:fillRect/>
          </a:stretch>
        </p:blipFill>
        <p:spPr>
          <a:xfrm>
            <a:off x="5879182" y="2404317"/>
            <a:ext cx="1903568" cy="808659"/>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766614" y="3456424"/>
            <a:ext cx="2240600" cy="1097280"/>
          </a:xfrm>
          <a:prstGeom prst="rect">
            <a:avLst/>
          </a:prstGeom>
        </p:spPr>
      </p:pic>
    </p:spTree>
    <p:extLst>
      <p:ext uri="{BB962C8B-B14F-4D97-AF65-F5344CB8AC3E}">
        <p14:creationId xmlns:p14="http://schemas.microsoft.com/office/powerpoint/2010/main" val="28629758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3070870" y="692696"/>
            <a:ext cx="6097080" cy="758104"/>
          </a:xfrm>
          <a:prstGeom prst="rect">
            <a:avLst/>
          </a:prstGeom>
        </p:spPr>
      </p:pic>
      <p:sp>
        <p:nvSpPr>
          <p:cNvPr id="3" name="内容占位符 2"/>
          <p:cNvSpPr>
            <a:spLocks noGrp="1"/>
          </p:cNvSpPr>
          <p:nvPr>
            <p:ph idx="1"/>
          </p:nvPr>
        </p:nvSpPr>
        <p:spPr>
          <a:xfrm>
            <a:off x="360854" y="1484784"/>
            <a:ext cx="11485848" cy="1232838"/>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基团</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、根、官能团的区别</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基团与官能团的区别与</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联系</a:t>
            </a:r>
            <a:endParaRPr lang="zh-CN" altLang="en-US"/>
          </a:p>
        </p:txBody>
      </p:sp>
      <p:pic>
        <p:nvPicPr>
          <p:cNvPr id="5" name="图片 4" descr="YTImage情境1.eps&amp;95&amp;1-1$"/>
          <p:cNvPicPr/>
          <p:nvPr/>
        </p:nvPicPr>
        <p:blipFill>
          <a:blip r:embed="rId3" cstate="print">
            <a:extLst>
              <a:ext uri="{28A0092B-C50C-407E-A947-70E740481C1C}">
                <a14:useLocalDpi xmlns:a14="http://schemas.microsoft.com/office/drawing/2010/main" val="0"/>
              </a:ext>
            </a:extLst>
          </a:blip>
          <a:stretch>
            <a:fillRect/>
          </a:stretch>
        </p:blipFill>
        <p:spPr>
          <a:xfrm>
            <a:off x="360854" y="1596166"/>
            <a:ext cx="1120140" cy="393065"/>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3029689051"/>
              </p:ext>
            </p:extLst>
          </p:nvPr>
        </p:nvGraphicFramePr>
        <p:xfrm>
          <a:off x="435350" y="2775078"/>
          <a:ext cx="11368119" cy="1645920"/>
        </p:xfrm>
        <a:graphic>
          <a:graphicData uri="http://schemas.openxmlformats.org/drawingml/2006/table">
            <a:tbl>
              <a:tblPr firstRow="1" firstCol="1" bandRow="1"/>
              <a:tblGrid>
                <a:gridCol w="1461940">
                  <a:extLst>
                    <a:ext uri="{9D8B030D-6E8A-4147-A177-3AD203B41FA5}">
                      <a16:colId xmlns:a16="http://schemas.microsoft.com/office/drawing/2014/main" val="1904237451"/>
                    </a:ext>
                  </a:extLst>
                </a:gridCol>
                <a:gridCol w="4010668">
                  <a:extLst>
                    <a:ext uri="{9D8B030D-6E8A-4147-A177-3AD203B41FA5}">
                      <a16:colId xmlns:a16="http://schemas.microsoft.com/office/drawing/2014/main" val="437996110"/>
                    </a:ext>
                  </a:extLst>
                </a:gridCol>
                <a:gridCol w="5895511">
                  <a:extLst>
                    <a:ext uri="{9D8B030D-6E8A-4147-A177-3AD203B41FA5}">
                      <a16:colId xmlns:a16="http://schemas.microsoft.com/office/drawing/2014/main" val="2579444743"/>
                    </a:ext>
                  </a:extLst>
                </a:gridCol>
              </a:tblGrid>
              <a:tr h="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项目</a:t>
                      </a:r>
                      <a:endParaRPr lang="zh-CN" sz="1100" b="1">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基团</a:t>
                      </a:r>
                      <a:endParaRPr lang="zh-CN" sz="1100" b="1">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官能团</a:t>
                      </a:r>
                      <a:endParaRPr lang="zh-CN" sz="1100" b="1">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456598109"/>
                  </a:ext>
                </a:extLst>
              </a:tr>
              <a:tr h="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区别</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化学中对原子团和基的总称</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决定有机化合物特殊性质的原子或原子团</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64680106"/>
                  </a:ext>
                </a:extLst>
              </a:tr>
              <a:tr h="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联系</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l"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官能团属于基团，但基团不一定是官能团，如甲基</a:t>
                      </a:r>
                      <a:r>
                        <a:rPr lang="zh-CN" sz="2400" b="1">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zh-CN" sz="2400" b="1">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不是官能团</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3774683949"/>
                  </a:ext>
                </a:extLst>
              </a:tr>
            </a:tbl>
          </a:graphicData>
        </a:graphic>
      </p:graphicFrame>
    </p:spTree>
    <p:extLst>
      <p:ext uri="{BB962C8B-B14F-4D97-AF65-F5344CB8AC3E}">
        <p14:creationId xmlns:p14="http://schemas.microsoft.com/office/powerpoint/2010/main" val="17928062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基团与根的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比较</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971881141"/>
              </p:ext>
            </p:extLst>
          </p:nvPr>
        </p:nvGraphicFramePr>
        <p:xfrm>
          <a:off x="334566" y="1366540"/>
          <a:ext cx="11449272" cy="4875149"/>
        </p:xfrm>
        <a:graphic>
          <a:graphicData uri="http://schemas.openxmlformats.org/drawingml/2006/table">
            <a:tbl>
              <a:tblPr firstRow="1" firstCol="1" bandRow="1"/>
              <a:tblGrid>
                <a:gridCol w="1472376">
                  <a:extLst>
                    <a:ext uri="{9D8B030D-6E8A-4147-A177-3AD203B41FA5}">
                      <a16:colId xmlns:a16="http://schemas.microsoft.com/office/drawing/2014/main" val="4035937857"/>
                    </a:ext>
                  </a:extLst>
                </a:gridCol>
                <a:gridCol w="3856216">
                  <a:extLst>
                    <a:ext uri="{9D8B030D-6E8A-4147-A177-3AD203B41FA5}">
                      <a16:colId xmlns:a16="http://schemas.microsoft.com/office/drawing/2014/main" val="2859497302"/>
                    </a:ext>
                  </a:extLst>
                </a:gridCol>
                <a:gridCol w="6120680">
                  <a:extLst>
                    <a:ext uri="{9D8B030D-6E8A-4147-A177-3AD203B41FA5}">
                      <a16:colId xmlns:a16="http://schemas.microsoft.com/office/drawing/2014/main" val="1095196736"/>
                    </a:ext>
                  </a:extLst>
                </a:gridCol>
              </a:tblGrid>
              <a:tr h="452596">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项目</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基团</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zh-CN"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根</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064671809"/>
                  </a:ext>
                </a:extLst>
              </a:tr>
              <a:tr h="442326">
                <a:tc>
                  <a:txBody>
                    <a:bodyPr/>
                    <a:lstStyle/>
                    <a:p>
                      <a:pPr algn="ctr"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黑体" panose="02010609060101010101" pitchFamily="49" charset="-122"/>
                          <a:cs typeface="Times New Roman" panose="02020603050405020304" pitchFamily="18" charset="0"/>
                        </a:rPr>
                        <a:t>概念</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有机物失去一个原子或原子团后剩余的部分</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带电荷的原子团，是电解质电离的产物</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60401"/>
                  </a:ext>
                </a:extLst>
              </a:tr>
              <a:tr h="452596">
                <a:tc>
                  <a:txBody>
                    <a:bodyPr/>
                    <a:lstStyle/>
                    <a:p>
                      <a:pPr algn="ctr"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黑体" panose="02010609060101010101" pitchFamily="49" charset="-122"/>
                          <a:cs typeface="Times New Roman" panose="02020603050405020304" pitchFamily="18" charset="0"/>
                        </a:rPr>
                        <a:t>电性</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zh-CN" sz="2400" b="1">
                          <a:solidFill>
                            <a:srgbClr val="000000"/>
                          </a:solidFill>
                          <a:effectLst/>
                          <a:highlight>
                            <a:srgbClr val="FFFF00"/>
                          </a:highlight>
                          <a:latin typeface="Calibri" panose="020F0502020204030204" pitchFamily="34" charset="0"/>
                          <a:ea typeface="仿宋" panose="02010609060101010101" pitchFamily="49" charset="-122"/>
                          <a:cs typeface="Times New Roman" panose="02020603050405020304" pitchFamily="18" charset="0"/>
                        </a:rPr>
                        <a:t>电中性</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zh-CN" sz="2400" b="1">
                          <a:solidFill>
                            <a:srgbClr val="000000"/>
                          </a:solidFill>
                          <a:effectLst/>
                          <a:highlight>
                            <a:srgbClr val="FFFF00"/>
                          </a:highlight>
                          <a:latin typeface="Calibri" panose="020F0502020204030204" pitchFamily="34" charset="0"/>
                          <a:ea typeface="仿宋" panose="02010609060101010101" pitchFamily="49" charset="-122"/>
                          <a:cs typeface="Times New Roman" panose="02020603050405020304" pitchFamily="18" charset="0"/>
                        </a:rPr>
                        <a:t>带电荷</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03369812"/>
                  </a:ext>
                </a:extLst>
              </a:tr>
              <a:tr h="92550">
                <a:tc>
                  <a:txBody>
                    <a:bodyPr/>
                    <a:lstStyle/>
                    <a:p>
                      <a:pPr algn="ctr"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黑体" panose="02010609060101010101" pitchFamily="49" charset="-122"/>
                          <a:cs typeface="Times New Roman" panose="02020603050405020304" pitchFamily="18" charset="0"/>
                        </a:rPr>
                        <a:t>稳定性</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不稳定，不能独立存在</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稳定，可以独立存在于溶液中或熔融状态下</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30732421"/>
                  </a:ext>
                </a:extLst>
              </a:tr>
              <a:tr h="759420">
                <a:tc>
                  <a:txBody>
                    <a:bodyPr/>
                    <a:lstStyle/>
                    <a:p>
                      <a:pPr algn="ctr"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黑体" panose="02010609060101010101" pitchFamily="49" charset="-122"/>
                          <a:cs typeface="Times New Roman" panose="02020603050405020304" pitchFamily="18" charset="0"/>
                        </a:rPr>
                        <a:t>示例及其电子式</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 </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 </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67333792"/>
                  </a:ext>
                </a:extLst>
              </a:tr>
              <a:tr h="905193">
                <a:tc>
                  <a:txBody>
                    <a:bodyPr/>
                    <a:lstStyle/>
                    <a:p>
                      <a:pPr algn="ctr"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黑体" panose="02010609060101010101" pitchFamily="49" charset="-122"/>
                          <a:cs typeface="Times New Roman" panose="02020603050405020304" pitchFamily="18" charset="0"/>
                        </a:rPr>
                        <a:t>联系</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l" hangingPunct="0">
                        <a:lnSpc>
                          <a:spcPct val="150000"/>
                        </a:lnSpc>
                        <a:spcAft>
                          <a:spcPts val="800"/>
                        </a:spcAft>
                        <a:tabLst>
                          <a:tab pos="567118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根与基团可以相互转化，</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失去</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个电子，可转化为</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获得</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个电子，可转化为</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effectLst/>
                        <a:latin typeface="Times New Roman" panose="02020603050405020304" pitchFamily="18" charset="0"/>
                        <a:ea typeface="宋体" panose="02010600030101010101" pitchFamily="2"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830322999"/>
                  </a:ext>
                </a:extLst>
              </a:tr>
            </a:tbl>
          </a:graphicData>
        </a:graphic>
      </p:graphicFrame>
      <p:pic>
        <p:nvPicPr>
          <p:cNvPr id="6" name="图片 5"/>
          <p:cNvPicPr>
            <a:picLocks noChangeAspect="1"/>
          </p:cNvPicPr>
          <p:nvPr/>
        </p:nvPicPr>
        <p:blipFill>
          <a:blip r:embed="rId2"/>
          <a:stretch>
            <a:fillRect/>
          </a:stretch>
        </p:blipFill>
        <p:spPr>
          <a:xfrm>
            <a:off x="2422798" y="4221088"/>
            <a:ext cx="2185916" cy="644065"/>
          </a:xfrm>
          <a:prstGeom prst="rect">
            <a:avLst/>
          </a:prstGeom>
        </p:spPr>
      </p:pic>
      <p:pic>
        <p:nvPicPr>
          <p:cNvPr id="7" name="图片 6"/>
          <p:cNvPicPr>
            <a:picLocks noChangeAspect="1"/>
          </p:cNvPicPr>
          <p:nvPr/>
        </p:nvPicPr>
        <p:blipFill>
          <a:blip r:embed="rId3"/>
          <a:stretch>
            <a:fillRect/>
          </a:stretch>
        </p:blipFill>
        <p:spPr>
          <a:xfrm>
            <a:off x="7391350" y="4221088"/>
            <a:ext cx="2803958" cy="683099"/>
          </a:xfrm>
          <a:prstGeom prst="rect">
            <a:avLst/>
          </a:prstGeom>
        </p:spPr>
      </p:pic>
    </p:spTree>
    <p:extLst>
      <p:ext uri="{BB962C8B-B14F-4D97-AF65-F5344CB8AC3E}">
        <p14:creationId xmlns:p14="http://schemas.microsoft.com/office/powerpoint/2010/main" val="41818846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692696"/>
            <a:ext cx="11485848" cy="1790555"/>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四川省阆中中学校高三开学考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）下列物质的类别与所含官能团都正确的是（　　）</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7" name="图片 6" descr="YTImage24典例1.eps&amp;96&amp;1-1$"/>
          <p:cNvPicPr/>
          <p:nvPr/>
        </p:nvPicPr>
        <p:blipFill>
          <a:blip r:embed="rId2" cstate="print">
            <a:extLst>
              <a:ext uri="{28A0092B-C50C-407E-A947-70E740481C1C}">
                <a14:useLocalDpi xmlns:a14="http://schemas.microsoft.com/office/drawing/2010/main" val="0"/>
              </a:ext>
            </a:extLst>
          </a:blip>
          <a:stretch>
            <a:fillRect/>
          </a:stretch>
        </p:blipFill>
        <p:spPr>
          <a:xfrm>
            <a:off x="470051" y="820901"/>
            <a:ext cx="1056005" cy="339725"/>
          </a:xfrm>
          <a:prstGeom prst="rect">
            <a:avLst/>
          </a:prstGeom>
        </p:spPr>
      </p:pic>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328120" y="1916832"/>
            <a:ext cx="5257791" cy="4376564"/>
          </a:xfrm>
          <a:prstGeom prst="rect">
            <a:avLst/>
          </a:prstGeom>
        </p:spPr>
      </p:pic>
    </p:spTree>
    <p:extLst>
      <p:ext uri="{BB962C8B-B14F-4D97-AF65-F5344CB8AC3E}">
        <p14:creationId xmlns:p14="http://schemas.microsoft.com/office/powerpoint/2010/main" val="15334659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308324"/>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与苯环相连的</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为酚羟基，该物质中含有的</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与烷基相连，该物质为醇，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错误；该物质中含有</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，该物质为羧酸，</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正确；该物质中含有</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COOR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，该物质为酯，</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错误；该物质中含有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，该物质为醚，</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解析.eps&amp;33&amp;1-1$"/>
          <p:cNvPicPr/>
          <p:nvPr/>
        </p:nvPicPr>
        <p:blipFill>
          <a:blip r:embed="rId2">
            <a:extLst>
              <a:ext uri="{28A0092B-C50C-407E-A947-70E740481C1C}">
                <a14:useLocalDpi xmlns:a14="http://schemas.microsoft.com/office/drawing/2010/main" val="0"/>
              </a:ext>
            </a:extLst>
          </a:blip>
          <a:stretch>
            <a:fillRect/>
          </a:stretch>
        </p:blipFill>
        <p:spPr>
          <a:xfrm>
            <a:off x="449028" y="908720"/>
            <a:ext cx="944635" cy="365293"/>
          </a:xfrm>
          <a:prstGeom prst="rect">
            <a:avLst/>
          </a:prstGeom>
        </p:spPr>
      </p:pic>
      <p:pic>
        <p:nvPicPr>
          <p:cNvPr id="5" name="图片 4" descr="YTImage24答案.eps&amp;34&amp;1-1$"/>
          <p:cNvPicPr/>
          <p:nvPr/>
        </p:nvPicPr>
        <p:blipFill>
          <a:blip r:embed="rId3">
            <a:extLst>
              <a:ext uri="{28A0092B-C50C-407E-A947-70E740481C1C}">
                <a14:useLocalDpi xmlns:a14="http://schemas.microsoft.com/office/drawing/2010/main" val="0"/>
              </a:ext>
            </a:extLst>
          </a:blip>
          <a:stretch>
            <a:fillRect/>
          </a:stretch>
        </p:blipFill>
        <p:spPr>
          <a:xfrm>
            <a:off x="334566" y="3112692"/>
            <a:ext cx="967105" cy="344805"/>
          </a:xfrm>
          <a:prstGeom prst="rect">
            <a:avLst/>
          </a:prstGeom>
        </p:spPr>
      </p:pic>
      <p:sp>
        <p:nvSpPr>
          <p:cNvPr id="2" name="矩形 1"/>
          <p:cNvSpPr/>
          <p:nvPr/>
        </p:nvSpPr>
        <p:spPr>
          <a:xfrm>
            <a:off x="1417042" y="2961930"/>
            <a:ext cx="389850"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B</a:t>
            </a:r>
            <a:endParaRPr lang="zh-CN" altLang="zh-CN" sz="1400">
              <a:cs typeface="Times New Roman" panose="02020603050405020304" pitchFamily="18" charset="0"/>
            </a:endParaRPr>
          </a:p>
        </p:txBody>
      </p:sp>
    </p:spTree>
    <p:extLst>
      <p:ext uri="{BB962C8B-B14F-4D97-AF65-F5344CB8AC3E}">
        <p14:creationId xmlns:p14="http://schemas.microsoft.com/office/powerpoint/2010/main" val="3998029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80599"/>
            <a:ext cx="11485848" cy="1200329"/>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羟基</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与脂肪烃或与芳香烃侧链上的碳原子相连的有机物属于醇；羟基与苯环上的碳原子直接相连的有机物属于酚。醇和酚的官能团相同，但类别不同</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descr="YTImage温馨提示.eps&amp;99&amp;1-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78582" y="1743199"/>
            <a:ext cx="1831294" cy="360040"/>
          </a:xfrm>
          <a:prstGeom prst="rect">
            <a:avLst/>
          </a:prstGeom>
        </p:spPr>
      </p:pic>
    </p:spTree>
    <p:extLst>
      <p:ext uri="{BB962C8B-B14F-4D97-AF65-F5344CB8AC3E}">
        <p14:creationId xmlns:p14="http://schemas.microsoft.com/office/powerpoint/2010/main" val="21785785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242461"/>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有机物</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分子中原子共线、共面问题</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熟记基本模型</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）三个基本面：</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烯平面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羰基平面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苯环</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平面</a:t>
            </a:r>
            <a:endParaRPr lang="en-US"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碳原子均为</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sp</a:t>
            </a:r>
            <a:r>
              <a:rPr lang="en-US" altLang="zh-CN" b="1" baseline="3000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杂化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82041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）两条基准线：</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炔直线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苯对角线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直线与平面连接，则直线在这个平面上</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如苯乙炔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所有原子共平面。</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2" name="图片 1"/>
          <p:cNvPicPr>
            <a:picLocks noChangeAspect="1"/>
          </p:cNvPicPr>
          <p:nvPr/>
        </p:nvPicPr>
        <p:blipFill>
          <a:blip r:embed="rId2"/>
          <a:stretch>
            <a:fillRect/>
          </a:stretch>
        </p:blipFill>
        <p:spPr>
          <a:xfrm>
            <a:off x="360854" y="908720"/>
            <a:ext cx="1085850" cy="419100"/>
          </a:xfrm>
          <a:prstGeom prst="rect">
            <a:avLst/>
          </a:prstGeom>
        </p:spPr>
      </p:pic>
      <p:pic>
        <p:nvPicPr>
          <p:cNvPr id="5" name="图片 4"/>
          <p:cNvPicPr>
            <a:picLocks noChangeAspect="1"/>
          </p:cNvPicPr>
          <p:nvPr/>
        </p:nvPicPr>
        <p:blipFill>
          <a:blip r:embed="rId3"/>
          <a:stretch>
            <a:fillRect/>
          </a:stretch>
        </p:blipFill>
        <p:spPr>
          <a:xfrm>
            <a:off x="4461806" y="1844824"/>
            <a:ext cx="1324797" cy="904885"/>
          </a:xfrm>
          <a:prstGeom prst="rect">
            <a:avLst/>
          </a:prstGeom>
        </p:spPr>
      </p:pic>
      <p:pic>
        <p:nvPicPr>
          <p:cNvPr id="6" name="图片 5"/>
          <p:cNvPicPr>
            <a:picLocks noChangeAspect="1"/>
          </p:cNvPicPr>
          <p:nvPr/>
        </p:nvPicPr>
        <p:blipFill>
          <a:blip r:embed="rId4"/>
          <a:stretch>
            <a:fillRect/>
          </a:stretch>
        </p:blipFill>
        <p:spPr>
          <a:xfrm>
            <a:off x="8111430" y="1909882"/>
            <a:ext cx="1129626" cy="839827"/>
          </a:xfrm>
          <a:prstGeom prst="rect">
            <a:avLst/>
          </a:prstGeom>
        </p:spPr>
      </p:pic>
      <p:pic>
        <p:nvPicPr>
          <p:cNvPr id="7" name="图片 6"/>
          <p:cNvPicPr>
            <a:picLocks noChangeAspect="1"/>
          </p:cNvPicPr>
          <p:nvPr/>
        </p:nvPicPr>
        <p:blipFill>
          <a:blip r:embed="rId5"/>
          <a:stretch>
            <a:fillRect/>
          </a:stretch>
        </p:blipFill>
        <p:spPr>
          <a:xfrm>
            <a:off x="982638" y="2657636"/>
            <a:ext cx="733369" cy="709714"/>
          </a:xfrm>
          <a:prstGeom prst="rect">
            <a:avLst/>
          </a:prstGeom>
        </p:spPr>
      </p:pic>
      <p:pic>
        <p:nvPicPr>
          <p:cNvPr id="8" name="图片 7"/>
          <p:cNvPicPr>
            <a:picLocks noChangeAspect="1"/>
          </p:cNvPicPr>
          <p:nvPr/>
        </p:nvPicPr>
        <p:blipFill>
          <a:blip r:embed="rId6"/>
          <a:stretch>
            <a:fillRect/>
          </a:stretch>
        </p:blipFill>
        <p:spPr>
          <a:xfrm>
            <a:off x="4461806" y="3520055"/>
            <a:ext cx="1639437" cy="318779"/>
          </a:xfrm>
          <a:prstGeom prst="rect">
            <a:avLst/>
          </a:prstGeom>
        </p:spPr>
      </p:pic>
      <p:pic>
        <p:nvPicPr>
          <p:cNvPr id="9" name="图片 8"/>
          <p:cNvPicPr>
            <a:picLocks noChangeAspect="1"/>
          </p:cNvPicPr>
          <p:nvPr/>
        </p:nvPicPr>
        <p:blipFill>
          <a:blip r:embed="rId7"/>
          <a:stretch>
            <a:fillRect/>
          </a:stretch>
        </p:blipFill>
        <p:spPr>
          <a:xfrm>
            <a:off x="9767614" y="3367350"/>
            <a:ext cx="1102205" cy="666699"/>
          </a:xfrm>
          <a:prstGeom prst="rect">
            <a:avLst/>
          </a:prstGeom>
        </p:spPr>
      </p:pic>
      <p:pic>
        <p:nvPicPr>
          <p:cNvPr id="10" name="图片 9"/>
          <p:cNvPicPr>
            <a:picLocks noChangeAspect="1"/>
          </p:cNvPicPr>
          <p:nvPr/>
        </p:nvPicPr>
        <p:blipFill>
          <a:blip r:embed="rId8"/>
          <a:stretch>
            <a:fillRect/>
          </a:stretch>
        </p:blipFill>
        <p:spPr>
          <a:xfrm>
            <a:off x="2062758" y="4653136"/>
            <a:ext cx="1425341" cy="662399"/>
          </a:xfrm>
          <a:prstGeom prst="rect">
            <a:avLst/>
          </a:prstGeom>
        </p:spPr>
      </p:pic>
    </p:spTree>
    <p:extLst>
      <p:ext uri="{BB962C8B-B14F-4D97-AF65-F5344CB8AC3E}">
        <p14:creationId xmlns:p14="http://schemas.microsoft.com/office/powerpoint/2010/main" val="14592740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623784"/>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平面与平面、直线、立体结构连接</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）审准题目要求</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题目要求中常有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所有原子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碳原子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等限制条件。</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）碳碳单键的旋转</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碳碳单键两端碳原子所连接的基团能以碳碳单键为轴旋转。</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）拆分复杂分子</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观察复杂分子的结构，先找出类似于甲烷、乙烯、乙炔和苯分子的结构，再将对应的空间结构及键的旋转等知识进行迁移即可解决有关原子共面、共线的问题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914216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856919"/>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有机物</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中最多有</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个碳原子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一平面内，最多有</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个原子在同一条直线上，苯环平面内的碳原子至少有</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典例2.eps&amp;102&amp;1-1$"/>
          <p:cNvPicPr/>
          <p:nvPr/>
        </p:nvPicPr>
        <p:blipFill>
          <a:blip r:embed="rId2" cstate="print">
            <a:extLst>
              <a:ext uri="{28A0092B-C50C-407E-A947-70E740481C1C}">
                <a14:useLocalDpi xmlns:a14="http://schemas.microsoft.com/office/drawing/2010/main" val="0"/>
              </a:ext>
            </a:extLst>
          </a:blip>
          <a:stretch>
            <a:fillRect/>
          </a:stretch>
        </p:blipFill>
        <p:spPr>
          <a:xfrm>
            <a:off x="360854" y="908720"/>
            <a:ext cx="1220470" cy="393065"/>
          </a:xfrm>
          <a:prstGeom prst="rect">
            <a:avLst/>
          </a:prstGeom>
        </p:spPr>
      </p:pic>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2566814" y="697534"/>
            <a:ext cx="4452913" cy="815435"/>
          </a:xfrm>
          <a:prstGeom prst="rect">
            <a:avLst/>
          </a:prstGeom>
        </p:spPr>
      </p:pic>
    </p:spTree>
    <p:extLst>
      <p:ext uri="{BB962C8B-B14F-4D97-AF65-F5344CB8AC3E}">
        <p14:creationId xmlns:p14="http://schemas.microsoft.com/office/powerpoint/2010/main" val="14467619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YTImage24解析.eps&amp;33&amp;1-1$"/>
          <p:cNvPicPr/>
          <p:nvPr/>
        </p:nvPicPr>
        <p:blipFill>
          <a:blip r:embed="rId2">
            <a:extLst>
              <a:ext uri="{28A0092B-C50C-407E-A947-70E740481C1C}">
                <a14:useLocalDpi xmlns:a14="http://schemas.microsoft.com/office/drawing/2010/main" val="0"/>
              </a:ext>
            </a:extLst>
          </a:blip>
          <a:stretch>
            <a:fillRect/>
          </a:stretch>
        </p:blipFill>
        <p:spPr>
          <a:xfrm>
            <a:off x="360854" y="992574"/>
            <a:ext cx="944635" cy="365293"/>
          </a:xfrm>
          <a:prstGeom prst="rect">
            <a:avLst/>
          </a:prstGeom>
        </p:spPr>
      </p:pic>
      <p:pic>
        <p:nvPicPr>
          <p:cNvPr id="6" name="图片 5" descr="YTImage24答案.eps&amp;34&amp;1-1$"/>
          <p:cNvPicPr/>
          <p:nvPr/>
        </p:nvPicPr>
        <p:blipFill>
          <a:blip r:embed="rId3">
            <a:extLst>
              <a:ext uri="{28A0092B-C50C-407E-A947-70E740481C1C}">
                <a14:useLocalDpi xmlns:a14="http://schemas.microsoft.com/office/drawing/2010/main" val="0"/>
              </a:ext>
            </a:extLst>
          </a:blip>
          <a:stretch>
            <a:fillRect/>
          </a:stretch>
        </p:blipFill>
        <p:spPr>
          <a:xfrm>
            <a:off x="478582" y="6150794"/>
            <a:ext cx="967105" cy="344805"/>
          </a:xfrm>
          <a:prstGeom prst="rect">
            <a:avLst/>
          </a:prstGeom>
        </p:spPr>
      </p:pic>
      <p:sp>
        <p:nvSpPr>
          <p:cNvPr id="5" name="内容占位符 4"/>
          <p:cNvSpPr>
            <a:spLocks noGrp="1"/>
          </p:cNvSpPr>
          <p:nvPr>
            <p:ph idx="1"/>
          </p:nvPr>
        </p:nvSpPr>
        <p:spPr>
          <a:xfrm>
            <a:off x="360854" y="764704"/>
            <a:ext cx="11485848" cy="5386090"/>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以碳碳双键为中心，根据乙烯、苯、乙炔、甲烷的结构，可以画出如图所示结构。</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碳碳单键可以绕轴自由旋转，炔直线一定在苯平面内，苯平面和烯平面可能共面，也可能不共面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，因而该有机物分子中最多有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个碳原子共面，至少有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9</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个碳原子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个苯环碳、</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个三键碳、</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个双键碳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在苯环平面内。由于苯分子、乙烯分子的键角均为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120°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，炔直线与所在苯环正六边形对角线上的碳原子共线，即</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个碳原子和碳碳三键上的</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个氢原子共线，最多有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个原子</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共线。</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4"/>
          <a:stretch>
            <a:fillRect/>
          </a:stretch>
        </p:blipFill>
        <p:spPr>
          <a:xfrm>
            <a:off x="4655046" y="1333304"/>
            <a:ext cx="2728298" cy="1910697"/>
          </a:xfrm>
          <a:prstGeom prst="rect">
            <a:avLst/>
          </a:prstGeom>
        </p:spPr>
      </p:pic>
      <p:sp>
        <p:nvSpPr>
          <p:cNvPr id="7" name="矩形 6"/>
          <p:cNvSpPr/>
          <p:nvPr/>
        </p:nvSpPr>
        <p:spPr>
          <a:xfrm>
            <a:off x="1540223" y="5996386"/>
            <a:ext cx="1401987"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11</a:t>
            </a:r>
            <a:r>
              <a:rPr lang="zh-CN"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ea typeface="Times New Roman" panose="02020603050405020304" pitchFamily="18" charset="0"/>
                <a:cs typeface="Times New Roman" panose="02020603050405020304" pitchFamily="18" charset="0"/>
              </a:rPr>
              <a:t>6</a:t>
            </a:r>
            <a:r>
              <a:rPr lang="zh-CN"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ea typeface="Times New Roman" panose="02020603050405020304" pitchFamily="18" charset="0"/>
                <a:cs typeface="Times New Roman" panose="02020603050405020304" pitchFamily="18" charset="0"/>
              </a:rPr>
              <a:t>9</a:t>
            </a:r>
            <a:endParaRPr lang="zh-CN" altLang="zh-CN" sz="1400">
              <a:cs typeface="Times New Roman" panose="02020603050405020304" pitchFamily="18" charset="0"/>
            </a:endParaRPr>
          </a:p>
        </p:txBody>
      </p:sp>
    </p:spTree>
    <p:extLst>
      <p:ext uri="{BB962C8B-B14F-4D97-AF65-F5344CB8AC3E}">
        <p14:creationId xmlns:p14="http://schemas.microsoft.com/office/powerpoint/2010/main" val="1626139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75502"/>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结构</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不同的基团连接后原子共面分析</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平面结构与平面结构连接，如果两个平面结构通过单键相连，由于单键可旋转，两个平面可以重合，但不一定重合。如苯乙烯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分子中共平面的原子至少有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7</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个碳原子和</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个氢原子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，最多有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16</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平面结构与立体结构连接，如果甲基与平面结构通过单键相连，则由于单键的旋转性，甲基中的一个氢原子可能处于这个平面上。</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分子</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中所有碳原子可能在同一平面上</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a:p>
        </p:txBody>
      </p:sp>
      <p:pic>
        <p:nvPicPr>
          <p:cNvPr id="6" name="图片 5" descr="YTImage名师点拨.eps&amp;106&amp;1-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78582" y="836712"/>
            <a:ext cx="1728470" cy="403860"/>
          </a:xfrm>
          <a:prstGeom prst="rect">
            <a:avLst/>
          </a:prstGeom>
        </p:spPr>
      </p:pic>
      <p:pic>
        <p:nvPicPr>
          <p:cNvPr id="4" name="图片 3"/>
          <p:cNvPicPr>
            <a:picLocks noChangeAspect="1"/>
          </p:cNvPicPr>
          <p:nvPr/>
        </p:nvPicPr>
        <p:blipFill>
          <a:blip r:embed="rId3"/>
          <a:stretch>
            <a:fillRect/>
          </a:stretch>
        </p:blipFill>
        <p:spPr>
          <a:xfrm>
            <a:off x="7561287" y="2032204"/>
            <a:ext cx="1013923" cy="630166"/>
          </a:xfrm>
          <a:prstGeom prst="rect">
            <a:avLst/>
          </a:prstGeom>
        </p:spPr>
      </p:pic>
      <p:pic>
        <p:nvPicPr>
          <p:cNvPr id="7" name="图片 6"/>
          <p:cNvPicPr>
            <a:picLocks noChangeAspect="1"/>
          </p:cNvPicPr>
          <p:nvPr/>
        </p:nvPicPr>
        <p:blipFill>
          <a:blip r:embed="rId4"/>
          <a:stretch>
            <a:fillRect/>
          </a:stretch>
        </p:blipFill>
        <p:spPr>
          <a:xfrm>
            <a:off x="7895406" y="3717032"/>
            <a:ext cx="2200111" cy="691971"/>
          </a:xfrm>
          <a:prstGeom prst="rect">
            <a:avLst/>
          </a:prstGeom>
        </p:spPr>
      </p:pic>
    </p:spTree>
    <p:extLst>
      <p:ext uri="{BB962C8B-B14F-4D97-AF65-F5344CB8AC3E}">
        <p14:creationId xmlns:p14="http://schemas.microsoft.com/office/powerpoint/2010/main" val="421871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215097470"/>
              </p:ext>
            </p:extLst>
          </p:nvPr>
        </p:nvGraphicFramePr>
        <p:xfrm>
          <a:off x="334566" y="908720"/>
          <a:ext cx="11449273" cy="5546975"/>
        </p:xfrm>
        <a:graphic>
          <a:graphicData uri="http://schemas.openxmlformats.org/drawingml/2006/table">
            <a:tbl>
              <a:tblPr firstRow="1" firstCol="1" bandRow="1"/>
              <a:tblGrid>
                <a:gridCol w="2876057">
                  <a:extLst>
                    <a:ext uri="{9D8B030D-6E8A-4147-A177-3AD203B41FA5}">
                      <a16:colId xmlns:a16="http://schemas.microsoft.com/office/drawing/2014/main" val="3670406335"/>
                    </a:ext>
                  </a:extLst>
                </a:gridCol>
                <a:gridCol w="1893710">
                  <a:extLst>
                    <a:ext uri="{9D8B030D-6E8A-4147-A177-3AD203B41FA5}">
                      <a16:colId xmlns:a16="http://schemas.microsoft.com/office/drawing/2014/main" val="1552401655"/>
                    </a:ext>
                  </a:extLst>
                </a:gridCol>
                <a:gridCol w="3782839">
                  <a:extLst>
                    <a:ext uri="{9D8B030D-6E8A-4147-A177-3AD203B41FA5}">
                      <a16:colId xmlns:a16="http://schemas.microsoft.com/office/drawing/2014/main" val="2394398799"/>
                    </a:ext>
                  </a:extLst>
                </a:gridCol>
                <a:gridCol w="1384498">
                  <a:extLst>
                    <a:ext uri="{9D8B030D-6E8A-4147-A177-3AD203B41FA5}">
                      <a16:colId xmlns:a16="http://schemas.microsoft.com/office/drawing/2014/main" val="3855080977"/>
                    </a:ext>
                  </a:extLst>
                </a:gridCol>
                <a:gridCol w="1512169">
                  <a:extLst>
                    <a:ext uri="{9D8B030D-6E8A-4147-A177-3AD203B41FA5}">
                      <a16:colId xmlns:a16="http://schemas.microsoft.com/office/drawing/2014/main" val="2633375079"/>
                    </a:ext>
                  </a:extLst>
                </a:gridCol>
              </a:tblGrid>
              <a:tr h="992571">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官能团符号</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官能团名称</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典型有机化合物</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物质名称</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所属类别</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330843989"/>
                  </a:ext>
                </a:extLst>
              </a:tr>
              <a:tr h="1889260">
                <a:tc>
                  <a:txBody>
                    <a:bodyPr/>
                    <a:lstStyle/>
                    <a:p>
                      <a:pPr algn="ctr" hangingPunct="0">
                        <a:lnSpc>
                          <a:spcPct val="150000"/>
                        </a:lnSpc>
                        <a:spcAft>
                          <a:spcPts val="800"/>
                        </a:spcAft>
                        <a:tabLst>
                          <a:tab pos="5671185" algn="l"/>
                        </a:tabLst>
                      </a:pP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醛基</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mn-lt"/>
                          <a:ea typeface="仿宋" panose="02010609060101010101" pitchFamily="49" charset="-122"/>
                          <a:cs typeface="Times New Roman" panose="02020603050405020304" pitchFamily="18" charset="0"/>
                        </a:rPr>
                        <a:t> </a:t>
                      </a:r>
                    </a:p>
                    <a:p>
                      <a:pPr algn="ctr" hangingPunct="0">
                        <a:lnSpc>
                          <a:spcPct val="150000"/>
                        </a:lnSpc>
                        <a:spcAft>
                          <a:spcPts val="800"/>
                        </a:spcAft>
                        <a:tabLst>
                          <a:tab pos="5671185" algn="l"/>
                        </a:tabLst>
                      </a:pPr>
                      <a:endParaRPr lang="en-US" altLang="zh-CN" sz="2400" b="1" smtClean="0">
                        <a:solidFill>
                          <a:srgbClr val="000000"/>
                        </a:solidFill>
                        <a:effectLst/>
                        <a:latin typeface="+mn-lt"/>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乙醛</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醛</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118389"/>
                  </a:ext>
                </a:extLst>
              </a:tr>
              <a:tr h="1466264">
                <a:tc>
                  <a:txBody>
                    <a:bodyPr/>
                    <a:lstStyle/>
                    <a:p>
                      <a:pPr algn="ctr" hangingPunct="0">
                        <a:lnSpc>
                          <a:spcPct val="150000"/>
                        </a:lnSpc>
                        <a:spcAft>
                          <a:spcPts val="800"/>
                        </a:spcAft>
                        <a:tabLst>
                          <a:tab pos="5671185" algn="l"/>
                        </a:tabLst>
                      </a:pP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羰基</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丙酮</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酮</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49736695"/>
                  </a:ext>
                </a:extLst>
              </a:tr>
              <a:tr h="1196520">
                <a:tc>
                  <a:txBody>
                    <a:bodyPr/>
                    <a:lstStyle/>
                    <a:p>
                      <a:pPr algn="ctr" hangingPunct="0">
                        <a:lnSpc>
                          <a:spcPct val="150000"/>
                        </a:lnSpc>
                        <a:spcAft>
                          <a:spcPts val="800"/>
                        </a:spcAft>
                        <a:tabLst>
                          <a:tab pos="5671185" algn="l"/>
                        </a:tabLst>
                      </a:pP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酯基</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mn-lt"/>
                          <a:ea typeface="仿宋" panose="02010609060101010101" pitchFamily="49" charset="-122"/>
                          <a:cs typeface="Times New Roman" panose="02020603050405020304" pitchFamily="18" charset="0"/>
                        </a:rPr>
                        <a:t> </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乙酸</a:t>
                      </a:r>
                      <a:endParaRPr lang="zh-CN" sz="2400">
                        <a:effectLst/>
                        <a:latin typeface="+mn-lt"/>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乙酯</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酯</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23907475"/>
                  </a:ext>
                </a:extLst>
              </a:tr>
            </a:tbl>
          </a:graphicData>
        </a:graphic>
      </p:graphicFrame>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838622" y="2183392"/>
            <a:ext cx="1515227" cy="1124202"/>
          </a:xfrm>
          <a:prstGeom prst="rect">
            <a:avLst/>
          </a:prstGeom>
        </p:spPr>
      </p:pic>
      <p:pic>
        <p:nvPicPr>
          <p:cNvPr id="5" name="图片 4"/>
          <p:cNvPicPr>
            <a:picLocks noChangeAspect="1"/>
          </p:cNvPicPr>
          <p:nvPr/>
        </p:nvPicPr>
        <p:blipFill>
          <a:blip r:embed="rId3"/>
          <a:stretch>
            <a:fillRect/>
          </a:stretch>
        </p:blipFill>
        <p:spPr>
          <a:xfrm>
            <a:off x="5840553" y="2177730"/>
            <a:ext cx="2088232" cy="1129864"/>
          </a:xfrm>
          <a:prstGeom prst="rect">
            <a:avLst/>
          </a:prstGeom>
        </p:spPr>
      </p:pic>
      <p:pic>
        <p:nvPicPr>
          <p:cNvPr id="6" name="图片 5"/>
          <p:cNvPicPr>
            <a:picLocks noChangeAspect="1"/>
          </p:cNvPicPr>
          <p:nvPr/>
        </p:nvPicPr>
        <p:blipFill>
          <a:blip r:embed="rId4"/>
          <a:stretch>
            <a:fillRect/>
          </a:stretch>
        </p:blipFill>
        <p:spPr>
          <a:xfrm>
            <a:off x="838622" y="3933056"/>
            <a:ext cx="1285012" cy="1123713"/>
          </a:xfrm>
          <a:prstGeom prst="rect">
            <a:avLst/>
          </a:prstGeom>
        </p:spPr>
      </p:pic>
      <p:pic>
        <p:nvPicPr>
          <p:cNvPr id="7" name="图片 6"/>
          <p:cNvPicPr>
            <a:picLocks noChangeAspect="1"/>
          </p:cNvPicPr>
          <p:nvPr/>
        </p:nvPicPr>
        <p:blipFill>
          <a:blip r:embed="rId5"/>
          <a:stretch>
            <a:fillRect/>
          </a:stretch>
        </p:blipFill>
        <p:spPr>
          <a:xfrm>
            <a:off x="5807899" y="3973685"/>
            <a:ext cx="2370598" cy="1104650"/>
          </a:xfrm>
          <a:prstGeom prst="rect">
            <a:avLst/>
          </a:prstGeom>
        </p:spPr>
      </p:pic>
      <p:pic>
        <p:nvPicPr>
          <p:cNvPr id="8" name="图片 7"/>
          <p:cNvPicPr>
            <a:picLocks noChangeAspect="1"/>
          </p:cNvPicPr>
          <p:nvPr/>
        </p:nvPicPr>
        <p:blipFill>
          <a:blip r:embed="rId6"/>
          <a:stretch>
            <a:fillRect/>
          </a:stretch>
        </p:blipFill>
        <p:spPr>
          <a:xfrm>
            <a:off x="838622" y="5369072"/>
            <a:ext cx="1700965" cy="1075323"/>
          </a:xfrm>
          <a:prstGeom prst="rect">
            <a:avLst/>
          </a:prstGeom>
        </p:spPr>
      </p:pic>
      <p:pic>
        <p:nvPicPr>
          <p:cNvPr id="9" name="图片 8"/>
          <p:cNvPicPr>
            <a:picLocks noChangeAspect="1"/>
          </p:cNvPicPr>
          <p:nvPr/>
        </p:nvPicPr>
        <p:blipFill>
          <a:blip r:embed="rId7"/>
          <a:stretch>
            <a:fillRect/>
          </a:stretch>
        </p:blipFill>
        <p:spPr>
          <a:xfrm>
            <a:off x="5447134" y="5395732"/>
            <a:ext cx="2906037" cy="1022002"/>
          </a:xfrm>
          <a:prstGeom prst="rect">
            <a:avLst/>
          </a:prstGeom>
        </p:spPr>
      </p:pic>
    </p:spTree>
    <p:extLst>
      <p:ext uri="{BB962C8B-B14F-4D97-AF65-F5344CB8AC3E}">
        <p14:creationId xmlns:p14="http://schemas.microsoft.com/office/powerpoint/2010/main" val="3191260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503405106"/>
              </p:ext>
            </p:extLst>
          </p:nvPr>
        </p:nvGraphicFramePr>
        <p:xfrm>
          <a:off x="334566" y="908720"/>
          <a:ext cx="11449273" cy="5328592"/>
        </p:xfrm>
        <a:graphic>
          <a:graphicData uri="http://schemas.openxmlformats.org/drawingml/2006/table">
            <a:tbl>
              <a:tblPr firstRow="1" firstCol="1" bandRow="1"/>
              <a:tblGrid>
                <a:gridCol w="2876057">
                  <a:extLst>
                    <a:ext uri="{9D8B030D-6E8A-4147-A177-3AD203B41FA5}">
                      <a16:colId xmlns:a16="http://schemas.microsoft.com/office/drawing/2014/main" val="3670406335"/>
                    </a:ext>
                  </a:extLst>
                </a:gridCol>
                <a:gridCol w="1893710">
                  <a:extLst>
                    <a:ext uri="{9D8B030D-6E8A-4147-A177-3AD203B41FA5}">
                      <a16:colId xmlns:a16="http://schemas.microsoft.com/office/drawing/2014/main" val="1552401655"/>
                    </a:ext>
                  </a:extLst>
                </a:gridCol>
                <a:gridCol w="3583161">
                  <a:extLst>
                    <a:ext uri="{9D8B030D-6E8A-4147-A177-3AD203B41FA5}">
                      <a16:colId xmlns:a16="http://schemas.microsoft.com/office/drawing/2014/main" val="2394398799"/>
                    </a:ext>
                  </a:extLst>
                </a:gridCol>
                <a:gridCol w="1584176">
                  <a:extLst>
                    <a:ext uri="{9D8B030D-6E8A-4147-A177-3AD203B41FA5}">
                      <a16:colId xmlns:a16="http://schemas.microsoft.com/office/drawing/2014/main" val="3855080977"/>
                    </a:ext>
                  </a:extLst>
                </a:gridCol>
                <a:gridCol w="1512169">
                  <a:extLst>
                    <a:ext uri="{9D8B030D-6E8A-4147-A177-3AD203B41FA5}">
                      <a16:colId xmlns:a16="http://schemas.microsoft.com/office/drawing/2014/main" val="2633375079"/>
                    </a:ext>
                  </a:extLst>
                </a:gridCol>
              </a:tblGrid>
              <a:tr h="695451">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官能团符号</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官能团名称</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典型有机化合物</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物质名称</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所属类别</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330843989"/>
                  </a:ext>
                </a:extLst>
              </a:tr>
              <a:tr h="1586465">
                <a:tc>
                  <a:txBody>
                    <a:bodyPr/>
                    <a:lstStyle/>
                    <a:p>
                      <a:pPr algn="ctr" hangingPunct="0">
                        <a:lnSpc>
                          <a:spcPct val="150000"/>
                        </a:lnSpc>
                        <a:spcAft>
                          <a:spcPts val="800"/>
                        </a:spcAft>
                        <a:tabLst>
                          <a:tab pos="5671185" algn="l"/>
                        </a:tabLst>
                      </a:pP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羧基</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乙酸</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羧酸</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96225639"/>
                  </a:ext>
                </a:extLst>
              </a:tr>
              <a:tr h="1642979">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氨基</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3</a:t>
                      </a:r>
                      <a:r>
                        <a:rPr lang="en-US" sz="2400" b="1">
                          <a:solidFill>
                            <a:srgbClr val="000000"/>
                          </a:solidFill>
                          <a:effectLst/>
                          <a:latin typeface="+mn-lt"/>
                          <a:ea typeface="仿宋" panose="02010609060101010101" pitchFamily="49" charset="-122"/>
                          <a:cs typeface="Times New Roman" panose="02020603050405020304" pitchFamily="18" charset="0"/>
                        </a:rPr>
                        <a:t>—NH</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甲胺</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胺</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12405187"/>
                  </a:ext>
                </a:extLst>
              </a:tr>
              <a:tr h="1403697">
                <a:tc>
                  <a:txBody>
                    <a:bodyPr/>
                    <a:lstStyle/>
                    <a:p>
                      <a:pPr algn="ctr" hangingPunct="0">
                        <a:lnSpc>
                          <a:spcPct val="150000"/>
                        </a:lnSpc>
                        <a:spcAft>
                          <a:spcPts val="800"/>
                        </a:spcAft>
                        <a:tabLst>
                          <a:tab pos="5671185" algn="l"/>
                        </a:tabLst>
                      </a:pP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酰胺基</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mn-lt"/>
                          <a:ea typeface="仿宋" panose="02010609060101010101" pitchFamily="49" charset="-122"/>
                          <a:cs typeface="Times New Roman" panose="02020603050405020304" pitchFamily="18" charset="0"/>
                        </a:rPr>
                        <a:t> </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mn-lt"/>
                          <a:ea typeface="仿宋" panose="02010609060101010101" pitchFamily="49" charset="-122"/>
                          <a:cs typeface="Times New Roman" panose="02020603050405020304" pitchFamily="18" charset="0"/>
                        </a:rPr>
                        <a:t>甲酰胺</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酰胺</a:t>
                      </a:r>
                      <a:endParaRPr lang="zh-CN" sz="2400">
                        <a:effectLst/>
                        <a:latin typeface="+mn-lt"/>
                        <a:ea typeface="仿宋" panose="02010609060101010101" pitchFamily="49" charset="-122"/>
                        <a:cs typeface="Times New Roman" panose="02020603050405020304" pitchFamily="18" charset="0"/>
                      </a:endParaRPr>
                    </a:p>
                  </a:txBody>
                  <a:tcPr marL="53597" marR="535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86083860"/>
                  </a:ext>
                </a:extLst>
              </a:tr>
            </a:tbl>
          </a:graphicData>
        </a:graphic>
      </p:graphicFrame>
      <p:pic>
        <p:nvPicPr>
          <p:cNvPr id="2" name="图片 1"/>
          <p:cNvPicPr>
            <a:picLocks noChangeAspect="1"/>
          </p:cNvPicPr>
          <p:nvPr/>
        </p:nvPicPr>
        <p:blipFill>
          <a:blip r:embed="rId2"/>
          <a:stretch>
            <a:fillRect/>
          </a:stretch>
        </p:blipFill>
        <p:spPr>
          <a:xfrm>
            <a:off x="747370" y="1736894"/>
            <a:ext cx="1881385" cy="1243760"/>
          </a:xfrm>
          <a:prstGeom prst="rect">
            <a:avLst/>
          </a:prstGeom>
        </p:spPr>
      </p:pic>
      <p:pic>
        <p:nvPicPr>
          <p:cNvPr id="5" name="图片 4"/>
          <p:cNvPicPr>
            <a:picLocks noChangeAspect="1"/>
          </p:cNvPicPr>
          <p:nvPr/>
        </p:nvPicPr>
        <p:blipFill>
          <a:blip r:embed="rId3"/>
          <a:stretch>
            <a:fillRect/>
          </a:stretch>
        </p:blipFill>
        <p:spPr>
          <a:xfrm>
            <a:off x="5375126" y="1721353"/>
            <a:ext cx="2668575" cy="1290992"/>
          </a:xfrm>
          <a:prstGeom prst="rect">
            <a:avLst/>
          </a:prstGeom>
        </p:spPr>
      </p:pic>
      <p:pic>
        <p:nvPicPr>
          <p:cNvPr id="6" name="图片 5"/>
          <p:cNvPicPr>
            <a:picLocks noChangeAspect="1"/>
          </p:cNvPicPr>
          <p:nvPr/>
        </p:nvPicPr>
        <p:blipFill>
          <a:blip r:embed="rId4"/>
          <a:stretch>
            <a:fillRect/>
          </a:stretch>
        </p:blipFill>
        <p:spPr>
          <a:xfrm>
            <a:off x="747370" y="4970238"/>
            <a:ext cx="1896413" cy="1080597"/>
          </a:xfrm>
          <a:prstGeom prst="rect">
            <a:avLst/>
          </a:prstGeom>
        </p:spPr>
      </p:pic>
      <p:pic>
        <p:nvPicPr>
          <p:cNvPr id="7" name="图片 6"/>
          <p:cNvPicPr>
            <a:picLocks noChangeAspect="1"/>
          </p:cNvPicPr>
          <p:nvPr/>
        </p:nvPicPr>
        <p:blipFill>
          <a:blip r:embed="rId5"/>
          <a:stretch>
            <a:fillRect/>
          </a:stretch>
        </p:blipFill>
        <p:spPr>
          <a:xfrm>
            <a:off x="5807174" y="5013176"/>
            <a:ext cx="2132569" cy="1037659"/>
          </a:xfrm>
          <a:prstGeom prst="rect">
            <a:avLst/>
          </a:prstGeom>
        </p:spPr>
      </p:pic>
    </p:spTree>
    <p:extLst>
      <p:ext uri="{BB962C8B-B14F-4D97-AF65-F5344CB8AC3E}">
        <p14:creationId xmlns:p14="http://schemas.microsoft.com/office/powerpoint/2010/main" val="8484238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知识点2.eps&amp;5&amp;1-1$"/>
          <p:cNvPicPr/>
          <p:nvPr/>
        </p:nvPicPr>
        <p:blipFill>
          <a:blip r:embed="rId2" cstate="print">
            <a:extLst>
              <a:ext uri="{28A0092B-C50C-407E-A947-70E740481C1C}">
                <a14:useLocalDpi xmlns:a14="http://schemas.microsoft.com/office/drawing/2010/main" val="0"/>
              </a:ext>
            </a:extLst>
          </a:blip>
          <a:stretch>
            <a:fillRect/>
          </a:stretch>
        </p:blipFill>
        <p:spPr>
          <a:xfrm>
            <a:off x="389421" y="908720"/>
            <a:ext cx="1440180" cy="382270"/>
          </a:xfrm>
          <a:prstGeom prst="rect">
            <a:avLst/>
          </a:prstGeom>
        </p:spPr>
      </p:pic>
      <p:sp>
        <p:nvSpPr>
          <p:cNvPr id="2" name="内容占位符 1"/>
          <p:cNvSpPr>
            <a:spLocks noGrp="1"/>
          </p:cNvSpPr>
          <p:nvPr>
            <p:ph idx="1"/>
          </p:nvPr>
        </p:nvSpPr>
        <p:spPr>
          <a:xfrm>
            <a:off x="360854" y="764704"/>
            <a:ext cx="11485848" cy="5037276"/>
          </a:xfrm>
        </p:spPr>
        <p:txBody>
          <a:bodyPr/>
          <a:lstStyle/>
          <a:p>
            <a:pPr hangingPunct="0">
              <a:spcAft>
                <a:spcPts val="800"/>
              </a:spcAft>
              <a:tabLst>
                <a:tab pos="5671185" algn="l"/>
              </a:tabLst>
            </a:pPr>
            <a:r>
              <a:rPr lang="en-US" altLang="zh-CN" b="1" smtClean="0">
                <a:solidFill>
                  <a:srgbClr val="1EB26A"/>
                </a:solidFill>
                <a:latin typeface="黑体" panose="02010609060101010101" pitchFamily="49" charset="-122"/>
                <a:ea typeface="黑体" panose="02010609060101010101" pitchFamily="49" charset="-122"/>
                <a:cs typeface="Times New Roman" panose="02020603050405020304" pitchFamily="18" charset="0"/>
              </a:rPr>
              <a:t>           同系物</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）定义：结构相似，分子组成相差一个或若干个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原子团的有机化合物互相称为同系物。</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具有相同个数和种类的官能团，属同类物质。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具有相同的通式，如链烷烃的通式为</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i="1" baseline="-2500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n</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i="1" baseline="-2500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n</a:t>
            </a:r>
            <a:r>
              <a:rPr lang="zh-CN"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，链状饱和一元羧酸的通式为</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i="1" baseline="-2500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n</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i="1" baseline="-2500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n</a:t>
            </a:r>
            <a:r>
              <a:rPr lang="en-US" altLang="zh-CN" b="1">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baseline="-2500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物理性质不同，化学性质相似</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229167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9769"/>
          </a:xfrm>
        </p:spPr>
        <p:txBody>
          <a:bodyPr/>
          <a:lstStyle/>
          <a:p>
            <a:pPr hangingPunct="0">
              <a:spcAft>
                <a:spcPts val="800"/>
              </a:spcAft>
              <a:tabLst>
                <a:tab pos="5671185" algn="l"/>
              </a:tabLst>
            </a:pPr>
            <a:r>
              <a:rPr lang="en-US" altLang="zh-CN" b="1" smtClean="0">
                <a:solidFill>
                  <a:srgbClr val="1EB26A"/>
                </a:solidFill>
                <a:latin typeface="黑体" panose="02010609060101010101" pitchFamily="49" charset="-122"/>
                <a:ea typeface="黑体" panose="02010609060101010101" pitchFamily="49" charset="-122"/>
                <a:cs typeface="Times New Roman" panose="02020603050405020304" pitchFamily="18" charset="0"/>
              </a:rPr>
              <a:t>         有机化合物的分类</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p:txBody>
      </p:sp>
      <p:pic>
        <p:nvPicPr>
          <p:cNvPr id="3" name="图片 2" descr="YTImage知识点3.eps&amp;72&amp;1-1$"/>
          <p:cNvPicPr/>
          <p:nvPr/>
        </p:nvPicPr>
        <p:blipFill>
          <a:blip r:embed="rId2" cstate="print">
            <a:extLst>
              <a:ext uri="{28A0092B-C50C-407E-A947-70E740481C1C}">
                <a14:useLocalDpi xmlns:a14="http://schemas.microsoft.com/office/drawing/2010/main" val="0"/>
              </a:ext>
            </a:extLst>
          </a:blip>
          <a:stretch>
            <a:fillRect/>
          </a:stretch>
        </p:blipFill>
        <p:spPr>
          <a:xfrm>
            <a:off x="360854" y="908720"/>
            <a:ext cx="1440180" cy="382270"/>
          </a:xfrm>
          <a:prstGeom prst="rect">
            <a:avLst/>
          </a:prstGeom>
        </p:spPr>
      </p:pic>
      <p:pic>
        <p:nvPicPr>
          <p:cNvPr id="4" name="图片 3"/>
          <p:cNvPicPr>
            <a:picLocks noChangeAspect="1"/>
          </p:cNvPicPr>
          <p:nvPr/>
        </p:nvPicPr>
        <p:blipFill>
          <a:blip r:embed="rId3"/>
          <a:stretch>
            <a:fillRect/>
          </a:stretch>
        </p:blipFill>
        <p:spPr>
          <a:xfrm>
            <a:off x="2782838" y="1628800"/>
            <a:ext cx="5925395" cy="3656855"/>
          </a:xfrm>
          <a:prstGeom prst="rect">
            <a:avLst/>
          </a:prstGeom>
        </p:spPr>
      </p:pic>
    </p:spTree>
    <p:extLst>
      <p:ext uri="{BB962C8B-B14F-4D97-AF65-F5344CB8AC3E}">
        <p14:creationId xmlns:p14="http://schemas.microsoft.com/office/powerpoint/2010/main" val="1283480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654014"/>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烷烃</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的命名</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习惯命名法</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）根据烷烃分子中所含碳原子总数来命名。</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）碳原子总数在</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以内时，从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依次用</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甲、乙、丙、丁、戊、己、庚、辛、壬、癸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来表示；碳原子数大于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时，用中文数字表示。如</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的名称为甲烷，</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的名称为戊烷，</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的名称为十四烷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3" name="图片 2" descr="YTImage知识点4.eps&amp;74&amp;1-1$"/>
          <p:cNvPicPr/>
          <p:nvPr/>
        </p:nvPicPr>
        <p:blipFill>
          <a:blip r:embed="rId2" cstate="print">
            <a:extLst>
              <a:ext uri="{28A0092B-C50C-407E-A947-70E740481C1C}">
                <a14:useLocalDpi xmlns:a14="http://schemas.microsoft.com/office/drawing/2010/main" val="0"/>
              </a:ext>
            </a:extLst>
          </a:blip>
          <a:stretch>
            <a:fillRect/>
          </a:stretch>
        </p:blipFill>
        <p:spPr>
          <a:xfrm>
            <a:off x="394687" y="908720"/>
            <a:ext cx="1320165" cy="350520"/>
          </a:xfrm>
          <a:prstGeom prst="rect">
            <a:avLst/>
          </a:prstGeom>
        </p:spPr>
      </p:pic>
    </p:spTree>
    <p:extLst>
      <p:ext uri="{BB962C8B-B14F-4D97-AF65-F5344CB8AC3E}">
        <p14:creationId xmlns:p14="http://schemas.microsoft.com/office/powerpoint/2010/main" val="1535214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83279"/>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）当碳原子数相同时，在名称的最前面加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等。如分子式为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的同分异构体有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①正戊烷　</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异戊烷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新戊烷　</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702718" y="2780928"/>
            <a:ext cx="2519482" cy="1105969"/>
          </a:xfrm>
          <a:prstGeom prst="rect">
            <a:avLst/>
          </a:prstGeom>
        </p:spPr>
      </p:pic>
      <p:pic>
        <p:nvPicPr>
          <p:cNvPr id="4" name="图片 3"/>
          <p:cNvPicPr>
            <a:picLocks noChangeAspect="1"/>
          </p:cNvPicPr>
          <p:nvPr/>
        </p:nvPicPr>
        <p:blipFill>
          <a:blip r:embed="rId3"/>
          <a:stretch>
            <a:fillRect/>
          </a:stretch>
        </p:blipFill>
        <p:spPr>
          <a:xfrm>
            <a:off x="1846734" y="4005064"/>
            <a:ext cx="2200111" cy="1809768"/>
          </a:xfrm>
          <a:prstGeom prst="rect">
            <a:avLst/>
          </a:prstGeom>
        </p:spPr>
      </p:pic>
    </p:spTree>
    <p:extLst>
      <p:ext uri="{BB962C8B-B14F-4D97-AF65-F5344CB8AC3E}">
        <p14:creationId xmlns:p14="http://schemas.microsoft.com/office/powerpoint/2010/main" val="2788178566"/>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945</TotalTime>
  <Words>2439</Words>
  <Application>Microsoft Office PowerPoint</Application>
  <PresentationFormat>自定义</PresentationFormat>
  <Paragraphs>274</Paragraphs>
  <Slides>39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39</vt:i4>
      </vt:variant>
    </vt:vector>
  </HeadingPairs>
  <TitlesOfParts>
    <vt:vector size="49"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608</cp:revision>
  <dcterms:created xsi:type="dcterms:W3CDTF">2020-11-06T05:24:00Z</dcterms:created>
  <dcterms:modified xsi:type="dcterms:W3CDTF">2025-11-11T01:54:52Z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